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05" r:id="rId5"/>
  </p:sldMasterIdLst>
  <p:notesMasterIdLst>
    <p:notesMasterId r:id="rId29"/>
  </p:notesMasterIdLst>
  <p:handoutMasterIdLst>
    <p:handoutMasterId r:id="rId30"/>
  </p:handoutMasterIdLst>
  <p:sldIdLst>
    <p:sldId id="256" r:id="rId6"/>
    <p:sldId id="257" r:id="rId7"/>
    <p:sldId id="258" r:id="rId8"/>
    <p:sldId id="259" r:id="rId9"/>
    <p:sldId id="260" r:id="rId10"/>
    <p:sldId id="261" r:id="rId11"/>
    <p:sldId id="262" r:id="rId12"/>
    <p:sldId id="263" r:id="rId13"/>
    <p:sldId id="264" r:id="rId14"/>
    <p:sldId id="277" r:id="rId15"/>
    <p:sldId id="265" r:id="rId16"/>
    <p:sldId id="276" r:id="rId17"/>
    <p:sldId id="266" r:id="rId18"/>
    <p:sldId id="267" r:id="rId19"/>
    <p:sldId id="268" r:id="rId20"/>
    <p:sldId id="269" r:id="rId21"/>
    <p:sldId id="270" r:id="rId22"/>
    <p:sldId id="271" r:id="rId23"/>
    <p:sldId id="272" r:id="rId24"/>
    <p:sldId id="278" r:id="rId25"/>
    <p:sldId id="273" r:id="rId26"/>
    <p:sldId id="274" r:id="rId27"/>
    <p:sldId id="275" r:id="rId28"/>
  </p:sldIdLst>
  <p:sldSz cx="16256000" cy="9144000"/>
  <p:notesSz cx="6858000" cy="9144000"/>
  <p:defaultText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userDrawn="1">
          <p15:clr>
            <a:srgbClr val="A4A3A4"/>
          </p15:clr>
        </p15:guide>
        <p15:guide id="2" pos="5120"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7D868C"/>
    <a:srgbClr val="808000"/>
    <a:srgbClr val="408000"/>
    <a:srgbClr val="108001"/>
    <a:srgbClr val="CBCFD1"/>
    <a:srgbClr val="015068"/>
    <a:srgbClr val="0885AC"/>
    <a:srgbClr val="076F91"/>
    <a:srgbClr val="076E8F"/>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6039" autoAdjust="0"/>
    <p:restoredTop sz="73389" autoAdjust="0"/>
  </p:normalViewPr>
  <p:slideViewPr>
    <p:cSldViewPr snapToGrid="0">
      <p:cViewPr varScale="1">
        <p:scale>
          <a:sx n="70" d="100"/>
          <a:sy n="70" d="100"/>
        </p:scale>
        <p:origin x="216" y="1000"/>
      </p:cViewPr>
      <p:guideLst>
        <p:guide orient="horz" pos="2880"/>
        <p:guide pos="5120"/>
      </p:guideLst>
    </p:cSldViewPr>
  </p:slideViewPr>
  <p:outlineViewPr>
    <p:cViewPr>
      <p:scale>
        <a:sx n="33" d="100"/>
        <a:sy n="33" d="100"/>
      </p:scale>
      <p:origin x="0" y="90784"/>
    </p:cViewPr>
  </p:outlineViewPr>
  <p:notesTextViewPr>
    <p:cViewPr>
      <p:scale>
        <a:sx n="100" d="100"/>
        <a:sy n="100" d="100"/>
      </p:scale>
      <p:origin x="0" y="0"/>
    </p:cViewPr>
  </p:notesTextViewPr>
  <p:sorterViewPr>
    <p:cViewPr>
      <p:scale>
        <a:sx n="100" d="100"/>
        <a:sy n="100" d="100"/>
      </p:scale>
      <p:origin x="0" y="0"/>
    </p:cViewPr>
  </p:sorterViewPr>
  <p:notesViewPr>
    <p:cSldViewPr snapToGrid="0" showGuides="1">
      <p:cViewPr varScale="1">
        <p:scale>
          <a:sx n="39" d="100"/>
          <a:sy n="39" d="100"/>
        </p:scale>
        <p:origin x="1576" y="3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notesMaster" Target="notesMasters/notesMaster1.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customXml" Target="../customXml/item4.xml"/><Relationship Id="rId5" Type="http://schemas.openxmlformats.org/officeDocument/2006/relationships/slideMaster" Target="slideMasters/slideMaster1.xml"/><Relationship Id="rId30" Type="http://schemas.openxmlformats.org/officeDocument/2006/relationships/handoutMaster" Target="handoutMasters/handoutMaster1.xml"/><Relationship Id="rId31" Type="http://schemas.openxmlformats.org/officeDocument/2006/relationships/presProps" Target="presProps.xml"/><Relationship Id="rId32" Type="http://schemas.openxmlformats.org/officeDocument/2006/relationships/viewProps" Target="viewProps.xml"/><Relationship Id="rId9" Type="http://schemas.openxmlformats.org/officeDocument/2006/relationships/slide" Target="slides/slide4.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3" Type="http://schemas.openxmlformats.org/officeDocument/2006/relationships/theme" Target="theme/theme1.xml"/><Relationship Id="rId34" Type="http://schemas.openxmlformats.org/officeDocument/2006/relationships/tableStyles" Target="tableStyles.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cs typeface="Arial" panose="020B0604020202020204"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FE60895-255A-1C4C-8A7B-48A6FCC47E92}" type="datetime1">
              <a:rPr lang="en-CA" smtClean="0">
                <a:latin typeface="Arial" panose="020B0604020202020204" pitchFamily="34" charset="0"/>
                <a:cs typeface="Arial" panose="020B0604020202020204" pitchFamily="34" charset="0"/>
              </a:rPr>
              <a:t>2016-02-26</a:t>
            </a:fld>
            <a:endParaRPr lang="en-US"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endParaRPr lang="en-US" sz="900" dirty="0" smtClean="0">
              <a:solidFill>
                <a:srgbClr val="000000"/>
              </a:solidFill>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Arial" panose="020B0604020202020204" pitchFamily="34" charset="0"/>
                <a:cs typeface="Arial" panose="020B0604020202020204" pitchFamily="34" charset="0"/>
              </a:rPr>
              <a:pPr/>
              <a:t>‹#›</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9016387"/>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BFFFB994-B51A-7449-B85A-B64DF9DCCDDC}" type="datetime1">
              <a:rPr lang="en-CA" smtClean="0"/>
              <a:pPr/>
              <a:t>2016-02-26</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Arial" panose="020B0604020202020204" pitchFamily="34" charset="0"/>
                <a:cs typeface="Arial" panose="020B0604020202020204" pitchFamily="34" charset="0"/>
              </a:defRPr>
            </a:lvl1pPr>
          </a:lstStyle>
          <a:p>
            <a:fld id="{8B263312-38AA-4E1E-B2B5-0F8F122B24FE}" type="slidenum">
              <a:rPr lang="en-US" smtClean="0"/>
              <a:pPr/>
              <a:t>‹#›</a:t>
            </a:fld>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endParaRPr lang="en-US" dirty="0"/>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atin typeface="Arial" panose="020B0604020202020204" pitchFamily="34" charset="0"/>
                <a:cs typeface="Arial" panose="020B0604020202020204" pitchFamily="34" charset="0"/>
              </a:defRPr>
            </a:lvl1pPr>
          </a:lstStyle>
          <a:p>
            <a:endParaRPr lang="en-US" sz="900" dirty="0" smtClean="0">
              <a:solidFill>
                <a:srgbClr val="000000"/>
              </a:solidFill>
            </a:endParaRPr>
          </a:p>
        </p:txBody>
      </p:sp>
    </p:spTree>
    <p:extLst>
      <p:ext uri="{BB962C8B-B14F-4D97-AF65-F5344CB8AC3E}">
        <p14:creationId xmlns:p14="http://schemas.microsoft.com/office/powerpoint/2010/main" val="3124071592"/>
      </p:ext>
    </p:extLst>
  </p:cSld>
  <p:clrMap bg1="lt1" tx1="dk1" bg2="lt2" tx2="dk2" accent1="accent1" accent2="accent2" accent3="accent3" accent4="accent4" accent5="accent5" accent6="accent6" hlink="hlink" folHlink="folHlink"/>
  <p:hf dt="0"/>
  <p:notesStyle>
    <a:lvl1pPr marL="0" algn="l" defTabSz="1219120" rtl="0" eaLnBrk="1" latinLnBrk="0" hangingPunct="1">
      <a:lnSpc>
        <a:spcPct val="90000"/>
      </a:lnSpc>
      <a:spcAft>
        <a:spcPts val="444"/>
      </a:spcAft>
      <a:defRPr sz="1200" kern="1200">
        <a:solidFill>
          <a:schemeClr val="tx1"/>
        </a:solidFill>
        <a:latin typeface="Arial" panose="020B0604020202020204" pitchFamily="34" charset="0"/>
        <a:ea typeface="+mn-ea"/>
        <a:cs typeface="Arial" panose="020B0604020202020204" pitchFamily="34" charset="0"/>
      </a:defRPr>
    </a:lvl1pPr>
    <a:lvl2pPr marL="283968" indent="-141102"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2pPr>
    <a:lvl3pPr marL="437416"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3pPr>
    <a:lvl4pPr marL="643779" indent="-19577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4pPr>
    <a:lvl5pPr marL="820155"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5pPr>
    <a:lvl6pPr marL="3047802" algn="l" defTabSz="1219120" rtl="0" eaLnBrk="1" latinLnBrk="0" hangingPunct="1">
      <a:defRPr sz="1600" kern="1200">
        <a:solidFill>
          <a:schemeClr val="tx1"/>
        </a:solidFill>
        <a:latin typeface="+mn-lt"/>
        <a:ea typeface="+mn-ea"/>
        <a:cs typeface="+mn-cs"/>
      </a:defRPr>
    </a:lvl6pPr>
    <a:lvl7pPr marL="3657362" algn="l" defTabSz="1219120" rtl="0" eaLnBrk="1" latinLnBrk="0" hangingPunct="1">
      <a:defRPr sz="1600" kern="1200">
        <a:solidFill>
          <a:schemeClr val="tx1"/>
        </a:solidFill>
        <a:latin typeface="+mn-lt"/>
        <a:ea typeface="+mn-ea"/>
        <a:cs typeface="+mn-cs"/>
      </a:defRPr>
    </a:lvl7pPr>
    <a:lvl8pPr marL="4266923" algn="l" defTabSz="1219120" rtl="0" eaLnBrk="1" latinLnBrk="0" hangingPunct="1">
      <a:defRPr sz="1600" kern="1200">
        <a:solidFill>
          <a:schemeClr val="tx1"/>
        </a:solidFill>
        <a:latin typeface="+mn-lt"/>
        <a:ea typeface="+mn-ea"/>
        <a:cs typeface="+mn-cs"/>
      </a:defRPr>
    </a:lvl8pPr>
    <a:lvl9pPr marL="4876483" algn="l" defTabSz="121912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section's goal is to have you bootstrap another node, this time a web server, and add it to the proxy members.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887777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That</a:t>
            </a:r>
            <a:r>
              <a:rPr lang="en-US" baseline="0" dirty="0" smtClean="0"/>
              <a:t>'s it! You've bootstrapped for the final time. You have three nodes which will allow you to demonstrate a working load balancer.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619934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a:t>
            </a:r>
            <a:r>
              <a:rPr lang="en-US" baseline="0" dirty="0" smtClean="0"/>
              <a:t> that you have the third node, it is time to add that node to the member's list for the load balancer.</a:t>
            </a:r>
            <a:endParaRPr lang="en-US" dirty="0" smtClean="0"/>
          </a:p>
          <a:p>
            <a:endParaRPr lang="en-US" dirty="0" smtClean="0"/>
          </a:p>
          <a:p>
            <a:r>
              <a:rPr lang="en-US" dirty="0" smtClean="0"/>
              <a:t>Instructor</a:t>
            </a:r>
            <a:r>
              <a:rPr lang="en-US" baseline="0" dirty="0" smtClean="0"/>
              <a:t> Note: Allow 15 minutes to complete this exercise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0500846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If you use 'knife node show' to display the 'cloud' attribute for node3, you will see the local, private, and public connection information.</a:t>
            </a:r>
          </a:p>
          <a:p>
            <a:endParaRPr lang="en-US" baseline="0" dirty="0" smtClean="0"/>
          </a:p>
          <a:p>
            <a:r>
              <a:rPr lang="en-US" baseline="0" dirty="0" smtClean="0"/>
              <a:t>Capture and write down the public hostname and the public ipv4 address of node3. You will need this in the recipe you are going to write.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785935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Add the second web server (node3) to the load balancer's (LB) members list. You may need to run 'knife node show node3 -a cloud' to get the hostname and ipaddress values.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109598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Update the version number in </a:t>
            </a:r>
            <a:r>
              <a:rPr lang="en-US" dirty="0" err="1" smtClean="0"/>
              <a:t>myhaproxy</a:t>
            </a:r>
            <a:r>
              <a:rPr lang="en-US" baseline="0" dirty="0" smtClean="0"/>
              <a:t> cookbook's metadata.</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096350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Change</a:t>
            </a:r>
            <a:r>
              <a:rPr lang="en-US" baseline="0" dirty="0" smtClean="0"/>
              <a:t> into the '</a:t>
            </a:r>
            <a:r>
              <a:rPr lang="en-US" dirty="0" err="1" smtClean="0"/>
              <a:t>myhaproxy</a:t>
            </a:r>
            <a:r>
              <a:rPr lang="en-US" baseline="0" dirty="0" smtClean="0"/>
              <a:t>' cookbook directory </a:t>
            </a:r>
            <a:r>
              <a:rPr lang="en-US" dirty="0" smtClean="0"/>
              <a:t>and then run 'berks install' to install any</a:t>
            </a:r>
            <a:r>
              <a:rPr lang="en-US" baseline="0" dirty="0" smtClean="0"/>
              <a:t> dependencies for the '</a:t>
            </a:r>
            <a:r>
              <a:rPr lang="en-US" dirty="0" err="1" smtClean="0"/>
              <a:t>myhaproxy</a:t>
            </a:r>
            <a:r>
              <a:rPr lang="en-US" dirty="0" smtClean="0"/>
              <a:t>' cookbook.</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Instructor Note: Any time you change the version number of a cookbook Berkshelf</a:t>
            </a:r>
            <a:r>
              <a:rPr lang="en-US" baseline="0" dirty="0" smtClean="0"/>
              <a:t> requires you re-evaluate the dependencies even if they dependencies have not changed.</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8479835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Run 'berks upload' to upload the myhaproxy cookbook to Chef Server.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6248701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Converge the cookbook by logging into that node and running '</a:t>
            </a:r>
            <a:r>
              <a:rPr lang="en-US" dirty="0" err="1" smtClean="0"/>
              <a:t>sudo</a:t>
            </a:r>
            <a:r>
              <a:rPr lang="en-US" dirty="0" smtClean="0"/>
              <a:t> chef-client' or remotely administer the node with the 'knife ssh' command</a:t>
            </a:r>
            <a:r>
              <a:rPr lang="en-US" baseline="0" dirty="0" smtClean="0"/>
              <a:t> as shown here.</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baseline="0"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baseline="0" dirty="0" smtClean="0"/>
              <a:t>Within the output you should see the haproxy configuration file will update with a new entry that contains the information of the second member (node3).</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515735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Point a web browser to the URL of your Proxy server and</a:t>
            </a:r>
            <a:r>
              <a:rPr lang="en-US" baseline="0" dirty="0" smtClean="0"/>
              <a:t> </a:t>
            </a:r>
            <a:r>
              <a:rPr lang="en-US" dirty="0" smtClean="0"/>
              <a:t>then click Refresh a few times. You should see each of your web server's HTML page</a:t>
            </a:r>
            <a:r>
              <a:rPr lang="en-US" baseline="0" dirty="0" smtClean="0"/>
              <a:t> as the Proxy server switches between each web server.</a:t>
            </a:r>
          </a:p>
          <a:p>
            <a:endParaRPr lang="en-US" baseline="0" dirty="0" smtClean="0"/>
          </a:p>
          <a:p>
            <a:r>
              <a:rPr lang="en-US" baseline="0" dirty="0" smtClean="0"/>
              <a:t>This is not a very scientific way of seeing that the proxy server is balancing requests between these two web nodes.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762290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19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997619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Arial" panose="020B0604020202020204" pitchFamily="34" charset="0"/>
                <a:ea typeface="+mn-ea"/>
                <a:cs typeface="Arial" panose="020B0604020202020204" pitchFamily="34" charset="0"/>
              </a:rPr>
              <a:t>In this module you will learn how to bootstrap, update</a:t>
            </a:r>
            <a:r>
              <a:rPr lang="en-US" sz="1200" kern="1200" baseline="0" dirty="0" smtClean="0">
                <a:solidFill>
                  <a:schemeClr val="tx1"/>
                </a:solidFill>
                <a:effectLst/>
                <a:latin typeface="Arial" panose="020B0604020202020204" pitchFamily="34" charset="0"/>
                <a:ea typeface="+mn-ea"/>
                <a:cs typeface="Arial" panose="020B0604020202020204" pitchFamily="34" charset="0"/>
              </a:rPr>
              <a:t> the run list, and run chef-client on a node. You will also learn how to update a default attribute within a recipe, version and upload a cookbook.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8848750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Great!</a:t>
            </a:r>
            <a:r>
              <a:rPr lang="en-US" baseline="0" dirty="0" smtClean="0"/>
              <a:t> Now the load balancer successfully </a:t>
            </a:r>
            <a:r>
              <a:rPr lang="en-US" baseline="0" smtClean="0"/>
              <a:t>delivers traffic to both of the web server nodes.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335511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Answer</a:t>
            </a:r>
            <a:r>
              <a:rPr lang="en-US" baseline="0" dirty="0" smtClean="0"/>
              <a:t> these questions. </a:t>
            </a:r>
          </a:p>
          <a:p>
            <a:endParaRPr lang="en-US" baseline="0" dirty="0" smtClean="0"/>
          </a:p>
          <a:p>
            <a:pPr marL="0" marR="0" indent="0" algn="l" defTabSz="1219090" rtl="0" eaLnBrk="1" fontAlgn="auto" latinLnBrk="0" hangingPunct="1">
              <a:lnSpc>
                <a:spcPct val="90000"/>
              </a:lnSpc>
              <a:spcBef>
                <a:spcPts val="0"/>
              </a:spcBef>
              <a:spcAft>
                <a:spcPts val="444"/>
              </a:spcAft>
              <a:buClrTx/>
              <a:buSzTx/>
              <a:buFontTx/>
              <a:buNone/>
              <a:tabLst/>
              <a:defRPr/>
            </a:pPr>
            <a:r>
              <a:rPr lang="en-US" baseline="0" dirty="0" smtClean="0"/>
              <a:t>Instructor Note: With large groups I often find it better to have individuals turn to the individuals around them, form groups of whatever size they feel comfortable, and have them take turns asking and answering the questions. When all the groups are done I then open the discussion up to the entire group allowing each group or individuals to share their answers.</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21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651347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08718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After completing this module, you will have configured three nodes:</a:t>
            </a:r>
          </a:p>
          <a:p>
            <a:endParaRPr lang="en-US" dirty="0" smtClean="0"/>
          </a:p>
          <a:p>
            <a:pPr marL="171450" marR="0" indent="-171450" algn="l" defTabSz="1219120" rtl="0" eaLnBrk="1" fontAlgn="auto" latinLnBrk="0" hangingPunct="1">
              <a:lnSpc>
                <a:spcPct val="90000"/>
              </a:lnSpc>
              <a:spcBef>
                <a:spcPts val="0"/>
              </a:spcBef>
              <a:spcAft>
                <a:spcPts val="444"/>
              </a:spcAft>
              <a:buClrTx/>
              <a:buSzTx/>
              <a:buFont typeface="Arial" panose="020B0604020202020204" pitchFamily="34" charset="0"/>
              <a:buChar char="•"/>
              <a:tabLst/>
              <a:defRPr/>
            </a:pPr>
            <a:r>
              <a:rPr lang="en-US" dirty="0" smtClean="0"/>
              <a:t>Node 1:</a:t>
            </a:r>
            <a:r>
              <a:rPr lang="en-US" baseline="0" dirty="0" smtClean="0"/>
              <a:t> </a:t>
            </a:r>
            <a:r>
              <a:rPr lang="en-US" dirty="0" smtClean="0"/>
              <a:t>A</a:t>
            </a:r>
            <a:r>
              <a:rPr lang="en-US" baseline="0" dirty="0" smtClean="0"/>
              <a:t> web server</a:t>
            </a:r>
          </a:p>
          <a:p>
            <a:pPr marL="171450" indent="-171450">
              <a:buFont typeface="Arial" panose="020B0604020202020204" pitchFamily="34" charset="0"/>
              <a:buChar char="•"/>
            </a:pPr>
            <a:r>
              <a:rPr lang="en-US" dirty="0" smtClean="0"/>
              <a:t>Node 2:</a:t>
            </a:r>
            <a:r>
              <a:rPr lang="en-US" baseline="0" dirty="0" smtClean="0"/>
              <a:t> </a:t>
            </a:r>
            <a:r>
              <a:rPr lang="en-US" dirty="0" smtClean="0"/>
              <a:t>The load balancer</a:t>
            </a:r>
          </a:p>
          <a:p>
            <a:pPr marL="171450" indent="-171450">
              <a:buFont typeface="Arial" panose="020B0604020202020204" pitchFamily="34" charset="0"/>
              <a:buChar char="•"/>
            </a:pPr>
            <a:r>
              <a:rPr lang="en-US" baseline="0" dirty="0" smtClean="0"/>
              <a:t>Node 3: Another web server</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978602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smtClean="0"/>
              <a:t>Now it's </a:t>
            </a:r>
            <a:r>
              <a:rPr lang="en-US" dirty="0" smtClean="0"/>
              <a:t>time to create a third node. The third node will be the second web server node.</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We will provide you with a new node for the following exercise.</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Instructor</a:t>
            </a:r>
            <a:r>
              <a:rPr lang="en-US" baseline="0" dirty="0" smtClean="0"/>
              <a:t> Note: Allow 10 minutes to complete this exercise</a:t>
            </a:r>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631701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Bootstrap the</a:t>
            </a:r>
            <a:r>
              <a:rPr lang="en-US" baseline="0" dirty="0" smtClean="0"/>
              <a:t> new</a:t>
            </a:r>
            <a:r>
              <a:rPr lang="en-US" dirty="0" smtClean="0"/>
              <a:t> node and name it node3. </a:t>
            </a:r>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510213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Verify that you bootstrapped the node.</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887225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Set the run list for this node by running the apache cookbook's default recipe. </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520884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Apply that run list by logging into that node and running sudo chef-client or remotely administer the node with the 'knife ssh' command</a:t>
            </a:r>
            <a:r>
              <a:rPr lang="en-US" baseline="0" dirty="0" smtClean="0"/>
              <a:t> as shown here.</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9802298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Verify that the node serves up the default html page that contains the node's internal IP</a:t>
            </a:r>
            <a:r>
              <a:rPr lang="en-US" baseline="0" dirty="0" smtClean="0"/>
              <a:t> </a:t>
            </a:r>
            <a:r>
              <a:rPr lang="en-US" dirty="0" smtClean="0"/>
              <a:t>address and hostname.</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8546079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themeOverride" Target="../theme/themeOverride3.xml"/><Relationship Id="rId2"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themeOverride" Target="../theme/themeOverride4.xml"/><Relationship Id="rId2"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4.xml.rels><?xml version="1.0" encoding="UTF-8" standalone="yes"?>
<Relationships xmlns="http://schemas.openxmlformats.org/package/2006/relationships"><Relationship Id="rId1" Type="http://schemas.openxmlformats.org/officeDocument/2006/relationships/themeOverride" Target="../theme/themeOverride5.xml"/><Relationship Id="rId2"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themeOverride" Target="../theme/themeOverride6.xml"/><Relationship Id="rId2"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9.xml.rels><?xml version="1.0" encoding="UTF-8" standalone="yes"?>
<Relationships xmlns="http://schemas.openxmlformats.org/package/2006/relationships"><Relationship Id="rId1" Type="http://schemas.openxmlformats.org/officeDocument/2006/relationships/themeOverride" Target="../theme/themeOverride7.xml"/><Relationship Id="rId2" Type="http://schemas.openxmlformats.org/officeDocument/2006/relationships/slideMaster" Target="../slideMasters/slideMaster1.xml"/><Relationship Id="rId3" Type="http://schemas.openxmlformats.org/officeDocument/2006/relationships/image" Target="../media/image10.em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themeOverride" Target="../theme/themeOverride8.xml"/><Relationship Id="rId2" Type="http://schemas.openxmlformats.org/officeDocument/2006/relationships/slideMaster" Target="../slideMasters/slideMaster1.xml"/><Relationship Id="rId3" Type="http://schemas.openxmlformats.org/officeDocument/2006/relationships/image" Target="../media/image11.emf"/></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7.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cxnSp>
        <p:nvCxnSpPr>
          <p:cNvPr id="7" name="Straight Connector 6"/>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3" name="Title 12"/>
          <p:cNvSpPr>
            <a:spLocks noGrp="1"/>
          </p:cNvSpPr>
          <p:nvPr>
            <p:ph type="title"/>
          </p:nvPr>
        </p:nvSpPr>
        <p:spPr/>
        <p:txBody>
          <a:bodyPr/>
          <a:lstStyle/>
          <a:p>
            <a:r>
              <a:rPr lang="en-US" dirty="0" smtClean="0"/>
              <a:t>Click to edit Master title style</a:t>
            </a:r>
            <a:endParaRPr lang="en-US" dirty="0"/>
          </a:p>
        </p:txBody>
      </p:sp>
      <p:sp>
        <p:nvSpPr>
          <p:cNvPr id="18"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9"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Holder 6"/>
          <p:cNvSpPr txBox="1">
            <a:spLocks/>
          </p:cNvSpPr>
          <p:nvPr userDrawn="1"/>
        </p:nvSpPr>
        <p:spPr>
          <a:xfrm>
            <a:off x="10651999" y="11582401"/>
            <a:ext cx="321733" cy="656591"/>
          </a:xfrm>
          <a:prstGeom prst="rect">
            <a:avLst/>
          </a:prstGeom>
        </p:spPr>
        <p:txBody>
          <a:bodyPr vert="horz" lIns="0" tIns="0" rIns="0" bIns="0" rtlCol="0" anchor="ctr"/>
          <a:lstStyle>
            <a:defPPr>
              <a:defRPr lang="en-US"/>
            </a:defPPr>
            <a:lvl1pPr marL="0" algn="r" defTabSz="914363" rtl="0" eaLnBrk="1" latinLnBrk="0" hangingPunct="1">
              <a:defRPr sz="1600" b="0" i="0" kern="1200">
                <a:solidFill>
                  <a:schemeClr val="tx1"/>
                </a:solidFill>
                <a:latin typeface="Gill Sans MT"/>
                <a:ea typeface="+mn-ea"/>
                <a:cs typeface="Gill Sans MT"/>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33866"/>
            <a:fld id="{81D60167-4931-47E6-BA6A-407CBD079E47}" type="slidenum">
              <a:rPr lang="en-US" sz="2133" smtClean="0"/>
              <a:pPr marL="33866"/>
              <a:t>‹#›</a:t>
            </a:fld>
            <a:endParaRPr lang="en-US" sz="2133" dirty="0"/>
          </a:p>
        </p:txBody>
      </p:sp>
      <p:sp>
        <p:nvSpPr>
          <p:cNvPr id="12" name="object 41"/>
          <p:cNvSpPr txBox="1">
            <a:spLocks/>
          </p:cNvSpPr>
          <p:nvPr userDrawn="1"/>
        </p:nvSpPr>
        <p:spPr>
          <a:xfrm>
            <a:off x="10430933" y="11582401"/>
            <a:ext cx="711200" cy="328231"/>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2133" dirty="0" smtClean="0"/>
              <a:t>1-</a:t>
            </a:r>
            <a:endParaRPr lang="en-US" sz="2133" dirty="0"/>
          </a:p>
        </p:txBody>
      </p:sp>
      <p:sp>
        <p:nvSpPr>
          <p:cNvPr id="15" name="object 41"/>
          <p:cNvSpPr txBox="1">
            <a:spLocks/>
          </p:cNvSpPr>
          <p:nvPr userDrawn="1"/>
        </p:nvSpPr>
        <p:spPr>
          <a:xfrm>
            <a:off x="7646976"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11-</a:t>
            </a:r>
            <a:endParaRPr lang="en-US" sz="1867" b="0" dirty="0">
              <a:solidFill>
                <a:srgbClr val="7D868C"/>
              </a:solidFill>
              <a:latin typeface="+mn-lt"/>
              <a:cs typeface="Arial" panose="020B0604020202020204" pitchFamily="34" charset="0"/>
            </a:endParaRPr>
          </a:p>
        </p:txBody>
      </p:sp>
      <p:sp>
        <p:nvSpPr>
          <p:cNvPr id="17" name="Text Placeholder 4"/>
          <p:cNvSpPr>
            <a:spLocks noGrp="1"/>
          </p:cNvSpPr>
          <p:nvPr>
            <p:ph type="body" sz="quarter" idx="12"/>
          </p:nvPr>
        </p:nvSpPr>
        <p:spPr>
          <a:xfrm>
            <a:off x="677333" y="1856198"/>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7010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de - Content Right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4" y="1348277"/>
            <a:ext cx="7310937"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7"/>
            <a:ext cx="7285940"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3"/>
            <a:ext cx="7285940"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904579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2"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11-</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60817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3" name="Straight Connector 2"/>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4"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pic>
        <p:nvPicPr>
          <p:cNvPr id="5" name="Picture 4" descr="C:\Users\sdelfante\Desktop\pic-chef-logo.png"/>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619421" y="1807222"/>
            <a:ext cx="5048579" cy="4962405"/>
          </a:xfrm>
          <a:prstGeom prst="rect">
            <a:avLst/>
          </a:prstGeom>
          <a:noFill/>
          <a:ln>
            <a:noFill/>
          </a:ln>
        </p:spPr>
      </p:pic>
    </p:spTree>
    <p:extLst>
      <p:ext uri="{BB962C8B-B14F-4D97-AF65-F5344CB8AC3E}">
        <p14:creationId xmlns:p14="http://schemas.microsoft.com/office/powerpoint/2010/main" val="73468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
        <p:nvSpPr>
          <p:cNvPr id="14" name="Content Placeholder 3"/>
          <p:cNvSpPr>
            <a:spLocks noGrp="1"/>
          </p:cNvSpPr>
          <p:nvPr>
            <p:ph sz="quarter" idx="13" hasCustomPrompt="1"/>
          </p:nvPr>
        </p:nvSpPr>
        <p:spPr>
          <a:xfrm>
            <a:off x="3499880" y="7502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738198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Inconsolata"/>
                <a:cs typeface="Inconsolata"/>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15317678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Inconsolata"/>
                <a:cs typeface="Inconsolata"/>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19008624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3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Tree>
    <p:extLst>
      <p:ext uri="{BB962C8B-B14F-4D97-AF65-F5344CB8AC3E}">
        <p14:creationId xmlns:p14="http://schemas.microsoft.com/office/powerpoint/2010/main" val="661992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4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Tree>
    <p:extLst>
      <p:ext uri="{BB962C8B-B14F-4D97-AF65-F5344CB8AC3E}">
        <p14:creationId xmlns:p14="http://schemas.microsoft.com/office/powerpoint/2010/main" val="1499723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6"/>
            <a:ext cx="10972800" cy="1337551"/>
          </a:xfrm>
        </p:spPr>
        <p:txBody>
          <a:bodyPr wrap="square" lIns="91440" tIns="91440" rIns="91440" bIns="91440" anchor="ctr" anchorCtr="0">
            <a:noAutofit/>
          </a:bodyPr>
          <a:lstStyle>
            <a:lvl1pPr>
              <a:lnSpc>
                <a:spcPct val="90000"/>
              </a:lnSpc>
              <a:defRPr sz="4800" b="1" spc="0" baseline="0">
                <a:solidFill>
                  <a:schemeClr val="accent1"/>
                </a:solidFill>
              </a:defRPr>
            </a:lvl1pPr>
          </a:lstStyle>
          <a:p>
            <a:r>
              <a:rPr lang="en-US" smtClean="0"/>
              <a:t>Click to edit Master title style</a:t>
            </a:r>
            <a:endParaRPr lang="en-US" dirty="0"/>
          </a:p>
        </p:txBody>
      </p:sp>
      <p:sp>
        <p:nvSpPr>
          <p:cNvPr id="5" name="Subtitle 2"/>
          <p:cNvSpPr>
            <a:spLocks noGrp="1"/>
          </p:cNvSpPr>
          <p:nvPr>
            <p:ph type="subTitle" idx="1"/>
          </p:nvPr>
        </p:nvSpPr>
        <p:spPr bwMode="white">
          <a:xfrm>
            <a:off x="3013752" y="3451138"/>
            <a:ext cx="10972800" cy="554062"/>
          </a:xfrm>
        </p:spPr>
        <p:txBody>
          <a:bodyPr wrap="square" lIns="91440" tIns="91440" rIns="91440" bIns="91440">
            <a:spAutoFit/>
          </a:bodyPr>
          <a:lstStyle>
            <a:lvl1pPr marL="0" indent="0" algn="l">
              <a:lnSpc>
                <a:spcPct val="90000"/>
              </a:lnSpc>
              <a:spcBef>
                <a:spcPts val="0"/>
              </a:spcBef>
              <a:buNone/>
              <a:defRPr sz="2667"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smtClean="0"/>
              <a:t>Click to edit Master subtitle style</a:t>
            </a:r>
            <a:endParaRPr lang="en-US" dirty="0"/>
          </a:p>
        </p:txBody>
      </p:sp>
      <p:sp>
        <p:nvSpPr>
          <p:cNvPr id="9" name="Text Placeholder 7"/>
          <p:cNvSpPr>
            <a:spLocks noGrp="1"/>
          </p:cNvSpPr>
          <p:nvPr>
            <p:ph type="body" sz="quarter" idx="10"/>
          </p:nvPr>
        </p:nvSpPr>
        <p:spPr bwMode="white">
          <a:xfrm>
            <a:off x="3013752" y="4187115"/>
            <a:ext cx="10972800" cy="512897"/>
          </a:xfrm>
        </p:spPr>
        <p:txBody>
          <a:bodyPr wrap="square" lIns="91440" tIns="91440" rIns="91440" bIns="91440">
            <a:spAutoFit/>
          </a:bodyPr>
          <a:lstStyle>
            <a:lvl1pPr marL="0" indent="0">
              <a:buNone/>
              <a:defRPr sz="2133" b="0" baseline="0">
                <a:solidFill>
                  <a:schemeClr val="accent3">
                    <a:lumMod val="50000"/>
                  </a:schemeClr>
                </a:solidFill>
              </a:defRPr>
            </a:lvl1pPr>
            <a:lvl2pPr marL="309026" indent="0">
              <a:buNone/>
              <a:defRPr sz="2133" b="1"/>
            </a:lvl2pPr>
            <a:lvl3pPr marL="609585" indent="0">
              <a:buNone/>
              <a:defRPr sz="2133" b="1"/>
            </a:lvl3pPr>
            <a:lvl4pPr marL="840296" indent="0">
              <a:buNone/>
              <a:defRPr sz="2133" b="1"/>
            </a:lvl4pPr>
            <a:lvl5pPr marL="1068889" indent="0">
              <a:buNone/>
              <a:defRPr sz="2133" b="1"/>
            </a:lvl5pPr>
          </a:lstStyle>
          <a:p>
            <a:pPr lvl="0"/>
            <a:r>
              <a:rPr lang="en-US" smtClean="0"/>
              <a:t>Click to edit Master text styles</a:t>
            </a:r>
          </a:p>
        </p:txBody>
      </p:sp>
      <p:sp>
        <p:nvSpPr>
          <p:cNvPr id="2" name="Footer Placeholder 1"/>
          <p:cNvSpPr>
            <a:spLocks noGrp="1"/>
          </p:cNvSpPr>
          <p:nvPr>
            <p:ph type="ftr" sz="quarter" idx="11"/>
          </p:nvPr>
        </p:nvSpPr>
        <p:spPr/>
        <p:txBody>
          <a:bodyPr/>
          <a:lstStyle/>
          <a:p>
            <a:r>
              <a:rPr lang="en-US" dirty="0" smtClean="0"/>
              <a:t>©</a:t>
            </a:r>
            <a:r>
              <a:rPr lang="is-IS" dirty="0" smtClean="0"/>
              <a:t>2016</a:t>
            </a:r>
            <a:r>
              <a:rPr lang="en-US" dirty="0" smtClean="0"/>
              <a:t> Chef Software Inc.</a:t>
            </a:r>
            <a:endParaRPr lang="en-US" dirty="0"/>
          </a:p>
        </p:txBody>
      </p:sp>
      <p:sp>
        <p:nvSpPr>
          <p:cNvPr id="3" name="Slide Number Placeholder 2"/>
          <p:cNvSpPr>
            <a:spLocks noGrp="1"/>
          </p:cNvSpPr>
          <p:nvPr>
            <p:ph type="sldNum" sz="quarter" idx="12"/>
          </p:nvPr>
        </p:nvSpPr>
        <p:spPr/>
        <p:txBody>
          <a:bodyPr/>
          <a:lstStyle/>
          <a:p>
            <a:fld id="{2D3AC244-EF0F-45B5-99B7-04DF836D954E}" type="slidenum">
              <a:rPr lang="en-US" smtClean="0"/>
              <a:t>‹#›</a:t>
            </a:fld>
            <a:endParaRPr lang="en-US" dirty="0"/>
          </a:p>
        </p:txBody>
      </p:sp>
    </p:spTree>
    <p:extLst>
      <p:ext uri="{BB962C8B-B14F-4D97-AF65-F5344CB8AC3E}">
        <p14:creationId xmlns:p14="http://schemas.microsoft.com/office/powerpoint/2010/main" val="395703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Command - Loca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8" name="Content Placeholder 3"/>
          <p:cNvSpPr>
            <a:spLocks noGrp="1"/>
          </p:cNvSpPr>
          <p:nvPr>
            <p:ph sz="quarter" idx="10" hasCustomPrompt="1"/>
          </p:nvPr>
        </p:nvSpPr>
        <p:spPr>
          <a:xfrm>
            <a:off x="1121104" y="2315962"/>
            <a:ext cx="14423693" cy="5849089"/>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b="1">
                <a:solidFill>
                  <a:srgbClr val="FFFFFF"/>
                </a:solidFill>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LOCAL</a:t>
            </a:r>
          </a:p>
        </p:txBody>
      </p:sp>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Command Run Locally</a:t>
            </a:r>
            <a:endParaRPr lang="en-US" dirty="0"/>
          </a:p>
        </p:txBody>
      </p:sp>
      <p:pic>
        <p:nvPicPr>
          <p:cNvPr id="7" name="Picture 6"/>
          <p:cNvPicPr>
            <a:picLocks noChangeAspect="1"/>
          </p:cNvPicPr>
          <p:nvPr userDrawn="1"/>
        </p:nvPicPr>
        <p:blipFill>
          <a:blip r:embed="rId3"/>
          <a:stretch>
            <a:fillRect/>
          </a:stretch>
        </p:blipFill>
        <p:spPr>
          <a:xfrm>
            <a:off x="245272" y="1433095"/>
            <a:ext cx="704149" cy="537891"/>
          </a:xfrm>
          <a:prstGeom prst="rect">
            <a:avLst/>
          </a:prstGeom>
        </p:spPr>
      </p:pic>
      <p:sp>
        <p:nvSpPr>
          <p:cNvPr id="9" name="Text Placeholder 4"/>
          <p:cNvSpPr>
            <a:spLocks noGrp="1"/>
          </p:cNvSpPr>
          <p:nvPr>
            <p:ph type="body" sz="quarter" idx="11" hasCustomPrompt="1"/>
          </p:nvPr>
        </p:nvSpPr>
        <p:spPr>
          <a:xfrm>
            <a:off x="1121104" y="1337149"/>
            <a:ext cx="14422528" cy="729785"/>
          </a:xfrm>
          <a:solidFill>
            <a:schemeClr val="tx2">
              <a:lumMod val="95000"/>
              <a:lumOff val="5000"/>
            </a:schemeClr>
          </a:solidFill>
        </p:spPr>
        <p:txBody>
          <a:bodyPr lIns="91440" tIns="0" bIns="0" anchor="ctr" anchorCtr="0">
            <a:noAutofit/>
          </a:bodyPr>
          <a:lstStyle>
            <a:lvl1pPr marL="0" indent="0">
              <a:lnSpc>
                <a:spcPct val="100000"/>
              </a:lnSpc>
              <a:buNone/>
              <a:defRPr sz="3733" b="1">
                <a:solidFill>
                  <a:schemeClr val="bg1"/>
                </a:solidFill>
                <a:latin typeface="Courier New" panose="02070309020205020404" pitchFamily="49" charset="0"/>
                <a:cs typeface="Courier New" panose="02070309020205020404" pitchFamily="49" charset="0"/>
              </a:defRPr>
            </a:lvl1pPr>
          </a:lstStyle>
          <a:p>
            <a:pPr lvl="0"/>
            <a:r>
              <a:rPr lang="en-US" dirty="0" smtClean="0"/>
              <a:t>Enter Command</a:t>
            </a:r>
            <a:endParaRPr lang="en-US" dirty="0"/>
          </a:p>
        </p:txBody>
      </p:sp>
      <p:sp>
        <p:nvSpPr>
          <p:cNvPr id="10" name="Rectangle 9"/>
          <p:cNvSpPr/>
          <p:nvPr userDrawn="1"/>
        </p:nvSpPr>
        <p:spPr bwMode="auto">
          <a:xfrm>
            <a:off x="1120567" y="3237375"/>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cxnSp>
        <p:nvCxnSpPr>
          <p:cNvPr id="11" name="Straight Connector 1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2"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3"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11-</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1027399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Motivation</a:t>
            </a:r>
            <a:endParaRPr lang="en-US" dirty="0"/>
          </a:p>
        </p:txBody>
      </p:sp>
      <p:grpSp>
        <p:nvGrpSpPr>
          <p:cNvPr id="8" name="Group 7"/>
          <p:cNvGrpSpPr/>
          <p:nvPr userDrawn="1"/>
        </p:nvGrpSpPr>
        <p:grpSpPr>
          <a:xfrm>
            <a:off x="12707286" y="1181819"/>
            <a:ext cx="2574428" cy="2616299"/>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Isosceles Triangle 12"/>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63670" y="489009"/>
            <a:ext cx="3162292" cy="3118372"/>
          </a:xfrm>
          <a:prstGeom prst="rect">
            <a:avLst/>
          </a:prstGeom>
        </p:spPr>
      </p:pic>
      <p:sp>
        <p:nvSpPr>
          <p:cNvPr id="14"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6"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7"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11-</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97428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cxnSp>
        <p:nvCxnSpPr>
          <p:cNvPr id="2" name="Straight Connector 1"/>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3"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4"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5"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11-</a:t>
            </a:r>
            <a:endParaRPr lang="en-US" sz="1867" b="0" dirty="0">
              <a:solidFill>
                <a:srgbClr val="7D868C"/>
              </a:solidFill>
              <a:latin typeface="+mn-lt"/>
              <a:cs typeface="Arial" panose="020B0604020202020204" pitchFamily="34" charset="0"/>
            </a:endParaRPr>
          </a:p>
        </p:txBody>
      </p:sp>
      <p:sp>
        <p:nvSpPr>
          <p:cNvPr id="6" name="Title 2"/>
          <p:cNvSpPr>
            <a:spLocks noGrp="1"/>
          </p:cNvSpPr>
          <p:nvPr>
            <p:ph type="title" hasCustomPrompt="1"/>
          </p:nvPr>
        </p:nvSpPr>
        <p:spPr>
          <a:xfrm>
            <a:off x="609600" y="270933"/>
            <a:ext cx="14935200" cy="827577"/>
          </a:xfrm>
        </p:spPr>
        <p:txBody>
          <a:bodyPr/>
          <a:lstStyle>
            <a:lvl1pPr>
              <a:defRPr/>
            </a:lvl1pPr>
          </a:lstStyle>
          <a:p>
            <a:r>
              <a:rPr lang="en-US" dirty="0" smtClean="0"/>
              <a:t>TBD</a:t>
            </a:r>
            <a:endParaRPr lang="en-US" dirty="0"/>
          </a:p>
        </p:txBody>
      </p:sp>
    </p:spTree>
    <p:extLst>
      <p:ext uri="{BB962C8B-B14F-4D97-AF65-F5344CB8AC3E}">
        <p14:creationId xmlns:p14="http://schemas.microsoft.com/office/powerpoint/2010/main" val="2163062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Modify File</a:t>
            </a:r>
            <a:endParaRPr lang="en-US" dirty="0"/>
          </a:p>
        </p:txBody>
      </p:sp>
      <p:sp>
        <p:nvSpPr>
          <p:cNvPr id="16" name="Content Placeholder 3"/>
          <p:cNvSpPr>
            <a:spLocks noGrp="1"/>
          </p:cNvSpPr>
          <p:nvPr>
            <p:ph sz="quarter" idx="10" hasCustomPrompt="1"/>
          </p:nvPr>
        </p:nvSpPr>
        <p:spPr>
          <a:xfrm>
            <a:off x="1121104" y="2113748"/>
            <a:ext cx="14423693" cy="60513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1">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1121104" y="1337150"/>
            <a:ext cx="14422528" cy="566391"/>
          </a:xfrm>
          <a:solidFill>
            <a:schemeClr val="bg1">
              <a:lumMod val="85000"/>
              <a:alpha val="50000"/>
            </a:schemeClr>
          </a:solidFill>
        </p:spPr>
        <p:txBody>
          <a:bodyPr lIns="91440" bIns="91440" anchor="ctr" anchorCtr="0">
            <a:normAutofit/>
          </a:bodyPr>
          <a:lstStyle>
            <a:lvl1pPr marL="0" indent="0">
              <a:buNone/>
              <a:defRPr sz="4267" b="1">
                <a:latin typeface="Courier New" panose="02070309020205020404" pitchFamily="49" charset="0"/>
                <a:cs typeface="Courier New" panose="02070309020205020404" pitchFamily="49" charset="0"/>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603177" y="1335982"/>
            <a:ext cx="412824" cy="571604"/>
          </a:xfrm>
          <a:prstGeom prst="rect">
            <a:avLst/>
          </a:prstGeom>
        </p:spPr>
      </p:pic>
      <p:sp>
        <p:nvSpPr>
          <p:cNvPr id="19" name="Text Placeholder 13"/>
          <p:cNvSpPr>
            <a:spLocks noGrp="1"/>
          </p:cNvSpPr>
          <p:nvPr>
            <p:ph type="body" sz="quarter" idx="12" hasCustomPrompt="1"/>
          </p:nvPr>
        </p:nvSpPr>
        <p:spPr>
          <a:xfrm>
            <a:off x="1124446" y="3538306"/>
            <a:ext cx="14404273"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20" name="Text Placeholder 13"/>
          <p:cNvSpPr>
            <a:spLocks noGrp="1"/>
          </p:cNvSpPr>
          <p:nvPr>
            <p:ph type="body" sz="quarter" idx="13" hasCustomPrompt="1"/>
          </p:nvPr>
        </p:nvSpPr>
        <p:spPr>
          <a:xfrm>
            <a:off x="1135042" y="4206982"/>
            <a:ext cx="14404273"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0"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11-</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42140328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cxnSp>
        <p:nvCxnSpPr>
          <p:cNvPr id="2" name="Straight Connector 1"/>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3"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4"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5"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11-</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838639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2_Blank">
    <p:spTree>
      <p:nvGrpSpPr>
        <p:cNvPr id="1" name=""/>
        <p:cNvGrpSpPr/>
        <p:nvPr/>
      </p:nvGrpSpPr>
      <p:grpSpPr>
        <a:xfrm>
          <a:off x="0" y="0"/>
          <a:ext cx="0" cy="0"/>
          <a:chOff x="0" y="0"/>
          <a:chExt cx="0" cy="0"/>
        </a:xfrm>
      </p:grpSpPr>
      <p:cxnSp>
        <p:nvCxnSpPr>
          <p:cNvPr id="2" name="Straight Connector 1"/>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3"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4"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5"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11-</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419234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ab  - Objectiv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LAB</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9" name="TextBox 18"/>
          <p:cNvSpPr txBox="1"/>
          <p:nvPr userDrawn="1"/>
        </p:nvSpPr>
        <p:spPr bwMode="white">
          <a:xfrm>
            <a:off x="2925924" y="5316750"/>
            <a:ext cx="11018907" cy="1631135"/>
          </a:xfrm>
          <a:prstGeom prst="rect">
            <a:avLst/>
          </a:prstGeom>
        </p:spPr>
        <p:txBody>
          <a:bodyPr vert="horz" wrap="square" lIns="121920" tIns="121920" rIns="121920" bIns="121920" rtlCol="0">
            <a:normAutofit/>
          </a:bodyPr>
          <a:lstStyle/>
          <a:p>
            <a:endParaRPr lang="en-US" sz="3200" dirty="0" smtClean="0"/>
          </a:p>
        </p:txBody>
      </p:sp>
      <p:sp>
        <p:nvSpPr>
          <p:cNvPr id="25" name="TextBox 24"/>
          <p:cNvSpPr txBox="1"/>
          <p:nvPr userDrawn="1"/>
        </p:nvSpPr>
        <p:spPr bwMode="white">
          <a:xfrm>
            <a:off x="2228684" y="5129978"/>
            <a:ext cx="11778401" cy="784439"/>
          </a:xfrm>
          <a:prstGeom prst="rect">
            <a:avLst/>
          </a:prstGeom>
        </p:spPr>
        <p:txBody>
          <a:bodyPr vert="horz" wrap="square" lIns="121920" tIns="121920" rIns="121920" bIns="121920" rtlCol="0">
            <a:normAutofit/>
          </a:bodyPr>
          <a:lstStyle/>
          <a:p>
            <a:r>
              <a:rPr lang="en-US" sz="3200" b="1" dirty="0" smtClean="0"/>
              <a:t>Objective:</a:t>
            </a:r>
            <a:endParaRPr lang="en-US" sz="3200" b="1" dirty="0"/>
          </a:p>
        </p:txBody>
      </p:sp>
      <p:sp>
        <p:nvSpPr>
          <p:cNvPr id="9" name="Text Placeholder 8"/>
          <p:cNvSpPr>
            <a:spLocks noGrp="1"/>
          </p:cNvSpPr>
          <p:nvPr>
            <p:ph type="body" sz="quarter" idx="10" hasCustomPrompt="1"/>
          </p:nvPr>
        </p:nvSpPr>
        <p:spPr>
          <a:xfrm>
            <a:off x="3012273" y="5989430"/>
            <a:ext cx="11318532" cy="1854956"/>
          </a:xfrm>
        </p:spPr>
        <p:txBody>
          <a:bodyPr>
            <a:normAutofit/>
          </a:bodyPr>
          <a:lstStyle>
            <a:lvl1pPr marL="0" indent="0">
              <a:buFont typeface="+mj-lt"/>
              <a:buNone/>
              <a:defRPr sz="2400" baseline="0"/>
            </a:lvl1pPr>
          </a:lstStyle>
          <a:p>
            <a:pPr lvl="0"/>
            <a:r>
              <a:rPr lang="en-US" dirty="0" smtClean="0"/>
              <a:t>A concrete list of steps to accomplish.</a:t>
            </a:r>
          </a:p>
          <a:p>
            <a:pPr lvl="0"/>
            <a:endParaRPr lang="en-US" dirty="0" smtClean="0"/>
          </a:p>
          <a:p>
            <a:pPr lvl="0"/>
            <a:r>
              <a:rPr lang="en-US" dirty="0" smtClean="0"/>
              <a:t>One</a:t>
            </a:r>
          </a:p>
          <a:p>
            <a:pPr lvl="0"/>
            <a:r>
              <a:rPr lang="en-US" dirty="0" smtClean="0"/>
              <a:t>Two</a:t>
            </a:r>
          </a:p>
        </p:txBody>
      </p:sp>
      <p:sp>
        <p:nvSpPr>
          <p:cNvPr id="13" name="Content Placeholder 12"/>
          <p:cNvSpPr>
            <a:spLocks noGrp="1"/>
          </p:cNvSpPr>
          <p:nvPr>
            <p:ph sz="quarter" idx="11" hasCustomPrompt="1"/>
          </p:nvPr>
        </p:nvSpPr>
        <p:spPr>
          <a:xfrm>
            <a:off x="3017561" y="3462898"/>
            <a:ext cx="11319040" cy="1528233"/>
          </a:xfrm>
        </p:spPr>
        <p:txBody>
          <a:bodyPr anchor="ctr">
            <a:normAutofit/>
          </a:bodyPr>
          <a:lstStyle>
            <a:lvl1pPr marL="121917" indent="0">
              <a:spcBef>
                <a:spcPts val="800"/>
              </a:spcBef>
              <a:buNone/>
              <a:defRPr sz="3733" i="1" baseline="0">
                <a:solidFill>
                  <a:schemeClr val="bg1">
                    <a:lumMod val="50000"/>
                  </a:schemeClr>
                </a:solidFill>
              </a:defRPr>
            </a:lvl1pPr>
          </a:lstStyle>
          <a:p>
            <a:pPr lvl="0"/>
            <a:r>
              <a:rPr lang="en-US" dirty="0" smtClean="0"/>
              <a:t>Should I use a leading question that gives an overview of the lab?</a:t>
            </a:r>
            <a:endParaRPr lang="en-US" dirty="0"/>
          </a:p>
        </p:txBody>
      </p:sp>
      <p:pic>
        <p:nvPicPr>
          <p:cNvPr id="30" name="Picture 29"/>
          <p:cNvPicPr>
            <a:picLocks noChangeAspect="1"/>
          </p:cNvPicPr>
          <p:nvPr userDrawn="1"/>
        </p:nvPicPr>
        <p:blipFill>
          <a:blip r:embed="rId2"/>
          <a:stretch>
            <a:fillRect/>
          </a:stretch>
        </p:blipFill>
        <p:spPr>
          <a:xfrm>
            <a:off x="12771610" y="551454"/>
            <a:ext cx="3118372" cy="3162292"/>
          </a:xfrm>
          <a:prstGeom prst="rect">
            <a:avLst/>
          </a:prstGeom>
        </p:spPr>
      </p:pic>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2"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11-</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73754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ab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LAB</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8" name="Picture 7"/>
          <p:cNvPicPr>
            <a:picLocks noChangeAspect="1"/>
          </p:cNvPicPr>
          <p:nvPr userDrawn="1"/>
        </p:nvPicPr>
        <p:blipFill>
          <a:blip r:embed="rId2"/>
          <a:stretch>
            <a:fillRect/>
          </a:stretch>
        </p:blipFill>
        <p:spPr>
          <a:xfrm>
            <a:off x="12771610" y="551454"/>
            <a:ext cx="3118372" cy="3162292"/>
          </a:xfrm>
          <a:prstGeom prst="rect">
            <a:avLst/>
          </a:prstGeom>
        </p:spPr>
      </p:pic>
    </p:spTree>
    <p:extLst>
      <p:ext uri="{BB962C8B-B14F-4D97-AF65-F5344CB8AC3E}">
        <p14:creationId xmlns:p14="http://schemas.microsoft.com/office/powerpoint/2010/main" val="1858558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Exercis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Exercise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9" name="Picture 8"/>
          <p:cNvPicPr>
            <a:picLocks noChangeAspect="1"/>
          </p:cNvPicPr>
          <p:nvPr userDrawn="1"/>
        </p:nvPicPr>
        <p:blipFill>
          <a:blip r:embed="rId2"/>
          <a:stretch>
            <a:fillRect/>
          </a:stretch>
        </p:blipFill>
        <p:spPr>
          <a:xfrm>
            <a:off x="13491712" y="482873"/>
            <a:ext cx="2099769" cy="2099769"/>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2"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11-</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Tree>
    <p:extLst>
      <p:ext uri="{BB962C8B-B14F-4D97-AF65-F5344CB8AC3E}">
        <p14:creationId xmlns:p14="http://schemas.microsoft.com/office/powerpoint/2010/main" val="33615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COMMIT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Commit Your Work</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latin typeface="Inconsolata"/>
                <a:cs typeface="Inconsolata"/>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err="1" smtClean="0"/>
              <a:t>git</a:t>
            </a:r>
            <a:r>
              <a:rPr lang="en-US" dirty="0" smtClean="0"/>
              <a:t> add .</a:t>
            </a:r>
          </a:p>
          <a:p>
            <a:r>
              <a:rPr lang="en-US" dirty="0" err="1" smtClean="0"/>
              <a:t>git</a:t>
            </a:r>
            <a:r>
              <a:rPr lang="en-US" dirty="0" smtClean="0"/>
              <a:t> commit -m "message"</a:t>
            </a:r>
          </a:p>
        </p:txBody>
      </p:sp>
      <p:pic>
        <p:nvPicPr>
          <p:cNvPr id="3" name="Picture 2"/>
          <p:cNvPicPr>
            <a:picLocks noChangeAspect="1"/>
          </p:cNvPicPr>
          <p:nvPr userDrawn="1"/>
        </p:nvPicPr>
        <p:blipFill>
          <a:blip r:embed="rId2"/>
          <a:stretch>
            <a:fillRect/>
          </a:stretch>
        </p:blipFill>
        <p:spPr>
          <a:xfrm>
            <a:off x="13170632" y="298921"/>
            <a:ext cx="2608891" cy="3478521"/>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1"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11-</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97371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roblem and Success">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sp>
        <p:nvSpPr>
          <p:cNvPr id="12" name="Title 1"/>
          <p:cNvSpPr txBox="1">
            <a:spLocks/>
          </p:cNvSpPr>
          <p:nvPr userDrawn="1"/>
        </p:nvSpPr>
        <p:spPr bwMode="white">
          <a:xfrm>
            <a:off x="8236089"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Success</a:t>
            </a:r>
            <a:endParaRPr lang="en-US" sz="5867" dirty="0"/>
          </a:p>
        </p:txBody>
      </p:sp>
      <p:sp>
        <p:nvSpPr>
          <p:cNvPr id="13" name="Title 1"/>
          <p:cNvSpPr txBox="1">
            <a:spLocks/>
          </p:cNvSpPr>
          <p:nvPr userDrawn="1"/>
        </p:nvSpPr>
        <p:spPr bwMode="white">
          <a:xfrm>
            <a:off x="622767"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Problem</a:t>
            </a:r>
            <a:endParaRPr lang="en-US" sz="5867" dirty="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60729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5" hasCustomPrompt="1"/>
          </p:nvPr>
        </p:nvSpPr>
        <p:spPr>
          <a:xfrm>
            <a:off x="593330" y="268017"/>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Pros</a:t>
            </a:r>
            <a:endParaRPr lang="en-US" dirty="0"/>
          </a:p>
        </p:txBody>
      </p:sp>
      <p:sp>
        <p:nvSpPr>
          <p:cNvPr id="19" name="Text Placeholder 14"/>
          <p:cNvSpPr>
            <a:spLocks noGrp="1"/>
          </p:cNvSpPr>
          <p:nvPr>
            <p:ph type="body" sz="quarter" idx="16" hasCustomPrompt="1"/>
          </p:nvPr>
        </p:nvSpPr>
        <p:spPr>
          <a:xfrm>
            <a:off x="8204722" y="259541"/>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Cons</a:t>
            </a:r>
            <a:endParaRPr lang="en-US" dirty="0"/>
          </a:p>
        </p:txBody>
      </p:sp>
    </p:spTree>
    <p:extLst>
      <p:ext uri="{BB962C8B-B14F-4D97-AF65-F5344CB8AC3E}">
        <p14:creationId xmlns:p14="http://schemas.microsoft.com/office/powerpoint/2010/main" val="35997061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8" name="Rectangle 7"/>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9" name="TextBox 8"/>
          <p:cNvSpPr txBox="1"/>
          <p:nvPr userDrawn="1"/>
        </p:nvSpPr>
        <p:spPr bwMode="white">
          <a:xfrm>
            <a:off x="136959" y="488145"/>
            <a:ext cx="15028044"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pic>
        <p:nvPicPr>
          <p:cNvPr id="2" name="Picture 1"/>
          <p:cNvPicPr>
            <a:picLocks noChangeAspect="1"/>
          </p:cNvPicPr>
          <p:nvPr userDrawn="1"/>
        </p:nvPicPr>
        <p:blipFill>
          <a:blip r:embed="rId2"/>
          <a:stretch>
            <a:fillRect/>
          </a:stretch>
        </p:blipFill>
        <p:spPr>
          <a:xfrm>
            <a:off x="11716438" y="318789"/>
            <a:ext cx="4174037" cy="3246473"/>
          </a:xfrm>
          <a:prstGeom prst="rect">
            <a:avLst/>
          </a:prstGeom>
        </p:spPr>
      </p:pic>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Discussion</a:t>
            </a:r>
            <a:endParaRPr lang="en-US" dirty="0"/>
          </a:p>
        </p:txBody>
      </p:sp>
      <p:sp>
        <p:nvSpPr>
          <p:cNvPr id="7" name="Subtitle 2"/>
          <p:cNvSpPr>
            <a:spLocks noGrp="1"/>
          </p:cNvSpPr>
          <p:nvPr>
            <p:ph type="subTitle" idx="1" hasCustomPrompt="1"/>
          </p:nvPr>
        </p:nvSpPr>
        <p:spPr bwMode="white">
          <a:xfrm>
            <a:off x="3013753" y="3505071"/>
            <a:ext cx="10974132" cy="2544287"/>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About what …</a:t>
            </a:r>
          </a:p>
          <a:p>
            <a:r>
              <a:rPr lang="en-US" dirty="0" smtClean="0"/>
              <a:t>About this …</a:t>
            </a:r>
          </a:p>
          <a:p>
            <a:r>
              <a:rPr lang="en-US" dirty="0" smtClean="0"/>
              <a:t>Something about …</a:t>
            </a:r>
          </a:p>
          <a:p>
            <a:r>
              <a:rPr lang="en-US" dirty="0" smtClean="0"/>
              <a:t>And maybe another about?</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2"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11-</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02719" y="366109"/>
            <a:ext cx="11271033"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DISCUSSION</a:t>
            </a:r>
          </a:p>
        </p:txBody>
      </p:sp>
    </p:spTree>
    <p:extLst>
      <p:ext uri="{BB962C8B-B14F-4D97-AF65-F5344CB8AC3E}">
        <p14:creationId xmlns:p14="http://schemas.microsoft.com/office/powerpoint/2010/main" val="241019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theme" Target="../theme/theme1.xml"/><Relationship Id="rId25" Type="http://schemas.openxmlformats.org/officeDocument/2006/relationships/image" Target="../media/image1.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9056"/>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609601" y="1524000"/>
            <a:ext cx="14938964" cy="7010400"/>
          </a:xfrm>
          <a:prstGeom prst="rect">
            <a:avLst/>
          </a:prstGeom>
        </p:spPr>
        <p:txBody>
          <a:bodyPr vert="horz" wrap="square"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5384800" y="8475134"/>
            <a:ext cx="5486400"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r>
              <a:rPr lang="en-US" dirty="0" smtClean="0"/>
              <a:t>©</a:t>
            </a:r>
            <a:r>
              <a:rPr lang="is-IS" dirty="0" smtClean="0"/>
              <a:t>2016</a:t>
            </a:r>
            <a:r>
              <a:rPr lang="en-US" dirty="0" smtClean="0"/>
              <a:t> Chef Software Inc.</a:t>
            </a:r>
            <a:endParaRPr lang="en-US" dirty="0"/>
          </a:p>
        </p:txBody>
      </p:sp>
      <p:sp>
        <p:nvSpPr>
          <p:cNvPr id="6" name="Slide Number Placeholder 5"/>
          <p:cNvSpPr>
            <a:spLocks noGrp="1"/>
          </p:cNvSpPr>
          <p:nvPr>
            <p:ph type="sldNum" sz="quarter" idx="4"/>
          </p:nvPr>
        </p:nvSpPr>
        <p:spPr>
          <a:xfrm>
            <a:off x="11480800" y="8475134"/>
            <a:ext cx="3657600" cy="486833"/>
          </a:xfrm>
          <a:prstGeom prst="rect">
            <a:avLst/>
          </a:prstGeom>
        </p:spPr>
        <p:txBody>
          <a:bodyPr vert="horz" lIns="91440" tIns="45720" rIns="91440" bIns="45720" rtlCol="0" anchor="ctr"/>
          <a:lstStyle>
            <a:lvl1pPr algn="r">
              <a:defRPr sz="1600">
                <a:solidFill>
                  <a:schemeClr val="tx1">
                    <a:tint val="75000"/>
                  </a:schemeClr>
                </a:solidFill>
              </a:defRPr>
            </a:lvl1pPr>
          </a:lstStyle>
          <a:p>
            <a:fld id="{2D3AC244-EF0F-45B5-99B7-04DF836D954E}" type="slidenum">
              <a:rPr lang="en-US" smtClean="0"/>
              <a:t>‹#›</a:t>
            </a:fld>
            <a:endParaRPr lang="en-US" dirty="0"/>
          </a:p>
        </p:txBody>
      </p:sp>
      <p:pic>
        <p:nvPicPr>
          <p:cNvPr id="7" name="Picture 6"/>
          <p:cNvPicPr>
            <a:picLocks noChangeAspect="1"/>
          </p:cNvPicPr>
          <p:nvPr userDrawn="1"/>
        </p:nvPicPr>
        <p:blipFill>
          <a:blip r:embed="rId25" cstate="print">
            <a:extLst>
              <a:ext uri="{28A0092B-C50C-407E-A947-70E740481C1C}">
                <a14:useLocalDpi xmlns:a14="http://schemas.microsoft.com/office/drawing/2010/main" val="0"/>
              </a:ext>
            </a:extLst>
          </a:blip>
          <a:stretch>
            <a:fillRect/>
          </a:stretch>
        </p:blipFill>
        <p:spPr>
          <a:xfrm>
            <a:off x="15142979" y="8178791"/>
            <a:ext cx="950463" cy="1039591"/>
          </a:xfrm>
          <a:prstGeom prst="rect">
            <a:avLst/>
          </a:prstGeom>
        </p:spPr>
      </p:pic>
    </p:spTree>
    <p:extLst>
      <p:ext uri="{BB962C8B-B14F-4D97-AF65-F5344CB8AC3E}">
        <p14:creationId xmlns:p14="http://schemas.microsoft.com/office/powerpoint/2010/main" val="3254862669"/>
      </p:ext>
    </p:extLst>
  </p:cSld>
  <p:clrMap bg1="lt1" tx1="dk1" bg2="lt2" tx2="dk2" accent1="accent1" accent2="accent2" accent3="accent3" accent4="accent4" accent5="accent5" accent6="accent6" hlink="hlink" folHlink="folHlink"/>
  <p:sldLayoutIdLst>
    <p:sldLayoutId id="2147483789" r:id="rId1"/>
    <p:sldLayoutId id="2147483775" r:id="rId2"/>
    <p:sldLayoutId id="2147483781" r:id="rId3"/>
    <p:sldLayoutId id="2147483768" r:id="rId4"/>
    <p:sldLayoutId id="2147483782" r:id="rId5"/>
    <p:sldLayoutId id="2147483785" r:id="rId6"/>
    <p:sldLayoutId id="2147483770" r:id="rId7"/>
    <p:sldLayoutId id="2147483774" r:id="rId8"/>
    <p:sldLayoutId id="2147483771" r:id="rId9"/>
    <p:sldLayoutId id="2147483779" r:id="rId10"/>
    <p:sldLayoutId id="2147483767" r:id="rId11"/>
    <p:sldLayoutId id="2147483723" r:id="rId12"/>
    <p:sldLayoutId id="2147483795" r:id="rId13"/>
    <p:sldLayoutId id="2147483801" r:id="rId14"/>
    <p:sldLayoutId id="2147483802" r:id="rId15"/>
    <p:sldLayoutId id="2147483804" r:id="rId16"/>
    <p:sldLayoutId id="2147483805" r:id="rId17"/>
    <p:sldLayoutId id="2147483806" r:id="rId18"/>
    <p:sldLayoutId id="2147483807" r:id="rId19"/>
    <p:sldLayoutId id="2147483808" r:id="rId20"/>
    <p:sldLayoutId id="2147483809" r:id="rId21"/>
    <p:sldLayoutId id="2147483810" r:id="rId22"/>
    <p:sldLayoutId id="2147483811" r:id="rId2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dt="0"/>
  <p:txStyles>
    <p:title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p:titleStyle>
    <p:body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5120" userDrawn="1">
          <p15:clr>
            <a:srgbClr val="F26B43"/>
          </p15:clr>
        </p15:guide>
        <p15:guide id="2" orient="horz" pos="2880" userDrawn="1">
          <p15:clr>
            <a:srgbClr val="F26B43"/>
          </p15:clr>
        </p15:guide>
        <p15:guide id="3" orient="horz" pos="384" userDrawn="1">
          <p15:clr>
            <a:srgbClr val="F26B43"/>
          </p15:clr>
        </p15:guide>
        <p15:guide id="4" orient="horz" pos="5376" userDrawn="1">
          <p15:clr>
            <a:srgbClr val="F26B43"/>
          </p15:clr>
        </p15:guide>
        <p15:guide id="5" pos="427" userDrawn="1">
          <p15:clr>
            <a:srgbClr val="F26B43"/>
          </p15:clr>
        </p15:guide>
        <p15:guide id="6" pos="9813" userDrawn="1">
          <p15:clr>
            <a:srgbClr val="F26B43"/>
          </p15:clr>
        </p15:guide>
        <p15:guide id="7" orient="horz" pos="1152" userDrawn="1">
          <p15:clr>
            <a:srgbClr val="F26B43"/>
          </p15:clr>
        </p15:guide>
        <p15:guide id="8" orient="horz" pos="4768" userDrawn="1">
          <p15:clr>
            <a:srgbClr val="F26B43"/>
          </p15:clr>
        </p15:guide>
        <p15:guide id="9" orient="horz" pos="1536"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17.png"/><Relationship Id="rId1" Type="http://schemas.openxmlformats.org/officeDocument/2006/relationships/slideLayout" Target="../slideLayouts/slideLayout2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18.png"/><Relationship Id="rId1" Type="http://schemas.openxmlformats.org/officeDocument/2006/relationships/slideLayout" Target="../slideLayouts/slideLayout2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9.xml"/><Relationship Id="rId3"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bwMode="auto"/>
        <p:txBody>
          <a:bodyPr/>
          <a:lstStyle/>
          <a:p>
            <a:r>
              <a:rPr lang="en-US" smtClean="0"/>
              <a:t>Managing </a:t>
            </a:r>
            <a:r>
              <a:rPr lang="en-US" dirty="0"/>
              <a:t>Multiple Nodes</a:t>
            </a:r>
          </a:p>
        </p:txBody>
      </p:sp>
      <p:sp>
        <p:nvSpPr>
          <p:cNvPr id="3" name="Subtitle 2"/>
          <p:cNvSpPr>
            <a:spLocks noGrp="1"/>
          </p:cNvSpPr>
          <p:nvPr>
            <p:ph type="subTitle" idx="1"/>
          </p:nvPr>
        </p:nvSpPr>
        <p:spPr bwMode="auto"/>
        <p:txBody>
          <a:bodyPr/>
          <a:lstStyle/>
          <a:p>
            <a:r>
              <a:rPr lang="en-US" dirty="0" smtClean="0"/>
              <a:t>Create another web server and </a:t>
            </a:r>
            <a:r>
              <a:rPr lang="en-US" dirty="0"/>
              <a:t>add it </a:t>
            </a:r>
            <a:r>
              <a:rPr lang="en-US" dirty="0" smtClean="0"/>
              <a:t>as a proxy member</a:t>
            </a:r>
            <a:endParaRPr lang="en-US" dirty="0"/>
          </a:p>
        </p:txBody>
      </p:sp>
      <p:sp>
        <p:nvSpPr>
          <p:cNvPr id="7" name="Footer Placeholder 2"/>
          <p:cNvSpPr>
            <a:spLocks noGrp="1"/>
          </p:cNvSpPr>
          <p:nvPr>
            <p:ph type="ftr" sz="quarter" idx="10"/>
          </p:nvPr>
        </p:nvSpPr>
        <p:spPr>
          <a:xfrm>
            <a:off x="324400" y="8594297"/>
            <a:ext cx="5681953" cy="430887"/>
          </a:xfrm>
        </p:spPr>
        <p:txBody>
          <a:bodyPr/>
          <a:lstStyle/>
          <a:p>
            <a:pPr algn="l"/>
            <a:r>
              <a:rPr lang="en-US" sz="1600" dirty="0" smtClean="0">
                <a:solidFill>
                  <a:srgbClr val="7D868C"/>
                </a:solidFill>
              </a:rPr>
              <a:t>©</a:t>
            </a:r>
            <a:r>
              <a:rPr lang="is-IS" sz="1600" dirty="0" smtClean="0">
                <a:solidFill>
                  <a:srgbClr val="7D868C"/>
                </a:solidFill>
              </a:rPr>
              <a:t>2016</a:t>
            </a:r>
            <a:r>
              <a:rPr lang="en-US" sz="1600" dirty="0" smtClean="0">
                <a:solidFill>
                  <a:srgbClr val="7D868C"/>
                </a:solidFill>
              </a:rPr>
              <a:t> </a:t>
            </a:r>
            <a:r>
              <a:rPr lang="en-US" sz="1600" dirty="0">
                <a:solidFill>
                  <a:srgbClr val="7D868C"/>
                </a:solidFill>
              </a:rPr>
              <a:t>Chef Software Inc.</a:t>
            </a:r>
          </a:p>
        </p:txBody>
      </p:sp>
    </p:spTree>
    <p:extLst>
      <p:ext uri="{BB962C8B-B14F-4D97-AF65-F5344CB8AC3E}">
        <p14:creationId xmlns:p14="http://schemas.microsoft.com/office/powerpoint/2010/main" val="1975757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Another Web Node</a:t>
            </a:r>
            <a:endParaRPr lang="en-US" dirty="0"/>
          </a:p>
        </p:txBody>
      </p:sp>
      <p:sp>
        <p:nvSpPr>
          <p:cNvPr id="3" name="Subtitle 2"/>
          <p:cNvSpPr>
            <a:spLocks noGrp="1"/>
          </p:cNvSpPr>
          <p:nvPr>
            <p:ph type="subTitle" idx="1"/>
          </p:nvPr>
        </p:nvSpPr>
        <p:spPr/>
        <p:txBody>
          <a:bodyPr/>
          <a:lstStyle/>
          <a:p>
            <a:pPr marL="609585" indent="-609585">
              <a:lnSpc>
                <a:spcPct val="120000"/>
              </a:lnSpc>
              <a:buFont typeface="Wingdings" charset="2"/>
              <a:buChar char="ü"/>
            </a:pPr>
            <a:r>
              <a:rPr lang="en-US" dirty="0" smtClean="0"/>
              <a:t>Bootstrap a new node</a:t>
            </a:r>
          </a:p>
          <a:p>
            <a:pPr marL="609585" indent="-609585">
              <a:lnSpc>
                <a:spcPct val="120000"/>
              </a:lnSpc>
              <a:buFont typeface="Wingdings" charset="2"/>
              <a:buChar char="ü"/>
            </a:pPr>
            <a:r>
              <a:rPr lang="en-US" dirty="0"/>
              <a:t>Update the run list of the new node to include the </a:t>
            </a:r>
            <a:r>
              <a:rPr lang="en-US" dirty="0" smtClean="0"/>
              <a:t>web server </a:t>
            </a:r>
            <a:r>
              <a:rPr lang="en-US" dirty="0"/>
              <a:t>cookbook</a:t>
            </a:r>
          </a:p>
          <a:p>
            <a:pPr marL="609585" indent="-609585">
              <a:lnSpc>
                <a:spcPct val="120000"/>
              </a:lnSpc>
              <a:buFont typeface="Wingdings" charset="2"/>
              <a:buChar char="ü"/>
            </a:pPr>
            <a:r>
              <a:rPr lang="en-US" dirty="0"/>
              <a:t>Run chef-client on that system</a:t>
            </a:r>
          </a:p>
          <a:p>
            <a:pPr marL="609585" indent="-609585">
              <a:lnSpc>
                <a:spcPct val="120000"/>
              </a:lnSpc>
              <a:buFont typeface="Wingdings" charset="2"/>
              <a:buChar char="ü"/>
            </a:pPr>
            <a:r>
              <a:rPr lang="en-US" dirty="0" smtClean="0"/>
              <a:t>Verify </a:t>
            </a:r>
            <a:r>
              <a:rPr lang="en-US" dirty="0"/>
              <a:t>that </a:t>
            </a:r>
            <a:r>
              <a:rPr lang="en-US" dirty="0" smtClean="0"/>
              <a:t>the node's web server is functional </a:t>
            </a:r>
            <a:endParaRPr lang="en-US" dirty="0"/>
          </a:p>
          <a:p>
            <a:pPr>
              <a:lnSpc>
                <a:spcPct val="120000"/>
              </a:lnSpc>
            </a:pPr>
            <a:endParaRPr lang="en-US" dirty="0"/>
          </a:p>
        </p:txBody>
      </p:sp>
      <p:sp>
        <p:nvSpPr>
          <p:cNvPr id="4" name="Footer Placeholder 3"/>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10</a:t>
            </a:fld>
            <a:endParaRPr lang="en-US" dirty="0"/>
          </a:p>
        </p:txBody>
      </p:sp>
    </p:spTree>
    <p:extLst>
      <p:ext uri="{BB962C8B-B14F-4D97-AF65-F5344CB8AC3E}">
        <p14:creationId xmlns:p14="http://schemas.microsoft.com/office/powerpoint/2010/main" val="1690915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140527" y="2496327"/>
            <a:ext cx="11846025" cy="852712"/>
          </a:xfrm>
        </p:spPr>
        <p:txBody>
          <a:bodyPr>
            <a:normAutofit fontScale="90000"/>
          </a:bodyPr>
          <a:lstStyle/>
          <a:p>
            <a:r>
              <a:rPr lang="en-US" dirty="0" smtClean="0"/>
              <a:t>Lab: Update the Load Balancer</a:t>
            </a:r>
            <a:endParaRPr lang="en-US" dirty="0"/>
          </a:p>
        </p:txBody>
      </p:sp>
      <p:sp>
        <p:nvSpPr>
          <p:cNvPr id="3" name="Subtitle 2"/>
          <p:cNvSpPr>
            <a:spLocks noGrp="1"/>
          </p:cNvSpPr>
          <p:nvPr>
            <p:ph type="subTitle" idx="1"/>
          </p:nvPr>
        </p:nvSpPr>
        <p:spPr>
          <a:xfrm>
            <a:off x="3013753" y="3506117"/>
            <a:ext cx="10974132" cy="4037443"/>
          </a:xfrm>
        </p:spPr>
        <p:txBody>
          <a:bodyPr/>
          <a:lstStyle/>
          <a:p>
            <a:pPr marL="609585" indent="-609585">
              <a:lnSpc>
                <a:spcPct val="120000"/>
              </a:lnSpc>
              <a:buFont typeface="Wingdings" charset="2"/>
              <a:buChar char="q"/>
            </a:pPr>
            <a:r>
              <a:rPr lang="en-US" dirty="0" smtClean="0"/>
              <a:t>Update the wrapped proxy server cookbook to include the new web node as a member.</a:t>
            </a:r>
          </a:p>
          <a:p>
            <a:pPr marL="609585" indent="-609585">
              <a:lnSpc>
                <a:spcPct val="120000"/>
              </a:lnSpc>
              <a:buFont typeface="Wingdings" charset="2"/>
              <a:buChar char="q"/>
            </a:pPr>
            <a:r>
              <a:rPr lang="en-US" dirty="0" smtClean="0"/>
              <a:t>Upload that cookbook to the Chef Server</a:t>
            </a:r>
          </a:p>
          <a:p>
            <a:pPr marL="609585" indent="-609585">
              <a:lnSpc>
                <a:spcPct val="120000"/>
              </a:lnSpc>
              <a:buFont typeface="Wingdings" charset="2"/>
              <a:buChar char="q"/>
            </a:pPr>
            <a:r>
              <a:rPr lang="en-US" dirty="0" smtClean="0"/>
              <a:t>Run chef-client on that system</a:t>
            </a:r>
            <a:endParaRPr lang="en-US" dirty="0"/>
          </a:p>
          <a:p>
            <a:pPr marL="609585" indent="-609585">
              <a:lnSpc>
                <a:spcPct val="120000"/>
              </a:lnSpc>
              <a:buFont typeface="Wingdings" charset="2"/>
              <a:buChar char="q"/>
            </a:pPr>
            <a:r>
              <a:rPr lang="en-US" dirty="0"/>
              <a:t>Verify </a:t>
            </a:r>
            <a:r>
              <a:rPr lang="en-US" dirty="0" smtClean="0"/>
              <a:t>that the load balancer delivers traffic to both web server nodes.</a:t>
            </a:r>
            <a:endParaRPr lang="en-US" dirty="0"/>
          </a:p>
          <a:p>
            <a:pPr>
              <a:lnSpc>
                <a:spcPct val="120000"/>
              </a:lnSpc>
            </a:pPr>
            <a:endParaRPr lang="en-US" dirty="0"/>
          </a:p>
        </p:txBody>
      </p:sp>
      <p:sp>
        <p:nvSpPr>
          <p:cNvPr id="4" name="Footer Placeholder 3"/>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11</a:t>
            </a:fld>
            <a:endParaRPr lang="en-US" dirty="0"/>
          </a:p>
        </p:txBody>
      </p:sp>
    </p:spTree>
    <p:extLst>
      <p:ext uri="{BB962C8B-B14F-4D97-AF65-F5344CB8AC3E}">
        <p14:creationId xmlns:p14="http://schemas.microsoft.com/office/powerpoint/2010/main" val="1911842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latin typeface="Courier New" panose="02070309020205020404" pitchFamily="49" charset="0"/>
                <a:cs typeface="Courier New" panose="02070309020205020404" pitchFamily="49" charset="0"/>
              </a:rPr>
              <a:t>node1:</a:t>
            </a:r>
          </a:p>
          <a:p>
            <a:r>
              <a:rPr lang="en-US" dirty="0">
                <a:latin typeface="Courier New" panose="02070309020205020404" pitchFamily="49" charset="0"/>
                <a:cs typeface="Courier New" panose="02070309020205020404" pitchFamily="49" charset="0"/>
              </a:rPr>
              <a:t>  cloud:</a:t>
            </a:r>
          </a:p>
          <a:p>
            <a:r>
              <a:rPr lang="en-US" dirty="0">
                <a:latin typeface="Courier New" panose="02070309020205020404" pitchFamily="49" charset="0"/>
                <a:cs typeface="Courier New" panose="02070309020205020404" pitchFamily="49" charset="0"/>
              </a:rPr>
              <a:t>    local_hostname:  ip-172-31-8-</a:t>
            </a:r>
            <a:r>
              <a:rPr lang="en-US" dirty="0" smtClean="0">
                <a:latin typeface="Courier New" panose="02070309020205020404" pitchFamily="49" charset="0"/>
                <a:cs typeface="Courier New" panose="02070309020205020404" pitchFamily="49" charset="0"/>
              </a:rPr>
              <a:t>64.</a:t>
            </a:r>
            <a:r>
              <a:rPr lang="en-US" dirty="0">
                <a:latin typeface="Courier New" panose="02070309020205020404" pitchFamily="49" charset="0"/>
                <a:cs typeface="Courier New" panose="02070309020205020404" pitchFamily="49" charset="0"/>
              </a:rPr>
              <a:t>ec2.internal</a:t>
            </a:r>
          </a:p>
          <a:p>
            <a:r>
              <a:rPr lang="en-US" dirty="0">
                <a:latin typeface="Courier New" panose="02070309020205020404" pitchFamily="49" charset="0"/>
                <a:cs typeface="Courier New" panose="02070309020205020404" pitchFamily="49" charset="0"/>
              </a:rPr>
              <a:t>    local_ipv4:      </a:t>
            </a:r>
            <a:r>
              <a:rPr lang="en-US" dirty="0" smtClean="0">
                <a:latin typeface="Courier New" panose="02070309020205020404" pitchFamily="49" charset="0"/>
                <a:cs typeface="Courier New" panose="02070309020205020404" pitchFamily="49" charset="0"/>
              </a:rPr>
              <a:t>172.31.8.64</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private_ips</a:t>
            </a:r>
            <a:r>
              <a:rPr lang="en-US" dirty="0">
                <a:latin typeface="Courier New" panose="02070309020205020404" pitchFamily="49" charset="0"/>
                <a:cs typeface="Courier New" panose="02070309020205020404" pitchFamily="49" charset="0"/>
              </a:rPr>
              <a:t>:     </a:t>
            </a:r>
            <a:r>
              <a:rPr lang="en-US" dirty="0" smtClean="0">
                <a:latin typeface="Courier New" panose="02070309020205020404" pitchFamily="49" charset="0"/>
                <a:cs typeface="Courier New" panose="02070309020205020404" pitchFamily="49" charset="0"/>
              </a:rPr>
              <a:t>172.31.8.64</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provider:        ec2</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public_hostname</a:t>
            </a:r>
            <a:r>
              <a:rPr lang="en-US" dirty="0">
                <a:latin typeface="Courier New" panose="02070309020205020404" pitchFamily="49" charset="0"/>
                <a:cs typeface="Courier New" panose="02070309020205020404" pitchFamily="49" charset="0"/>
              </a:rPr>
              <a:t>: ec2-54-176-64-173.us-west-1.</a:t>
            </a:r>
            <a:r>
              <a:rPr lang="en-US" dirty="0" smtClean="0">
                <a:latin typeface="Courier New" panose="02070309020205020404" pitchFamily="49" charset="0"/>
                <a:cs typeface="Courier New" panose="02070309020205020404" pitchFamily="49" charset="0"/>
              </a:rPr>
              <a:t>compute.amazonaws.com</a:t>
            </a:r>
          </a:p>
          <a:p>
            <a:r>
              <a:rPr lang="en-US" dirty="0" smtClean="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public_ips</a:t>
            </a:r>
            <a:r>
              <a:rPr lang="en-US" dirty="0">
                <a:latin typeface="Courier New" panose="02070309020205020404" pitchFamily="49" charset="0"/>
                <a:cs typeface="Courier New" panose="02070309020205020404" pitchFamily="49" charset="0"/>
              </a:rPr>
              <a:t>:      </a:t>
            </a:r>
            <a:r>
              <a:rPr lang="en-US" dirty="0" smtClean="0">
                <a:latin typeface="Courier New" panose="02070309020205020404" pitchFamily="49" charset="0"/>
                <a:cs typeface="Courier New" panose="02070309020205020404" pitchFamily="49" charset="0"/>
              </a:rPr>
              <a:t>54.175.46.48</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public_ipv4:     </a:t>
            </a:r>
            <a:r>
              <a:rPr lang="en-US" dirty="0" smtClean="0">
                <a:latin typeface="Courier New" panose="02070309020205020404" pitchFamily="49" charset="0"/>
                <a:cs typeface="Courier New" panose="02070309020205020404" pitchFamily="49" charset="0"/>
              </a:rPr>
              <a:t>54.175.46.48</a:t>
            </a:r>
            <a:endParaRPr lang="en-US" dirty="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p:txBody>
          <a:bodyPr>
            <a:normAutofit fontScale="90000"/>
          </a:bodyPr>
          <a:lstStyle/>
          <a:p>
            <a:r>
              <a:rPr lang="en-US" dirty="0" smtClean="0"/>
              <a:t>Lab: </a:t>
            </a:r>
            <a:r>
              <a:rPr lang="en-US" dirty="0"/>
              <a:t>Capture Node's Public Host Name and IP</a:t>
            </a:r>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knife node show node3 -a cloud</a:t>
            </a:r>
            <a:endParaRPr lang="en-US" dirty="0">
              <a:latin typeface="Courier New" panose="02070309020205020404" pitchFamily="49" charset="0"/>
              <a:cs typeface="Courier New" panose="02070309020205020404" pitchFamily="49" charset="0"/>
            </a:endParaRPr>
          </a:p>
        </p:txBody>
      </p:sp>
      <p:sp>
        <p:nvSpPr>
          <p:cNvPr id="5" name="Rectangle 4"/>
          <p:cNvSpPr/>
          <p:nvPr/>
        </p:nvSpPr>
        <p:spPr bwMode="auto">
          <a:xfrm>
            <a:off x="1122159" y="5169625"/>
            <a:ext cx="14431939" cy="1398959"/>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
        <p:nvSpPr>
          <p:cNvPr id="6" name="Footer Placeholder 5"/>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12</a:t>
            </a:fld>
            <a:endParaRPr lang="en-US" dirty="0"/>
          </a:p>
        </p:txBody>
      </p:sp>
    </p:spTree>
    <p:extLst>
      <p:ext uri="{BB962C8B-B14F-4D97-AF65-F5344CB8AC3E}">
        <p14:creationId xmlns:p14="http://schemas.microsoft.com/office/powerpoint/2010/main" val="2509825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Lab: Add the Other Web Server to LB </a:t>
            </a:r>
            <a:endParaRPr lang="en-US" dirty="0"/>
          </a:p>
        </p:txBody>
      </p:sp>
      <p:sp>
        <p:nvSpPr>
          <p:cNvPr id="3" name="Content Placeholder 2"/>
          <p:cNvSpPr>
            <a:spLocks noGrp="1"/>
          </p:cNvSpPr>
          <p:nvPr>
            <p:ph sz="quarter" idx="10"/>
          </p:nvPr>
        </p:nvSpPr>
        <p:spPr/>
        <p:txBody>
          <a:bodyPr>
            <a:normAutofit fontScale="70000" lnSpcReduction="20000"/>
          </a:bodyPr>
          <a:lstStyle/>
          <a:p>
            <a:r>
              <a:rPr lang="en-US" dirty="0" err="1">
                <a:latin typeface="Courier New" panose="02070309020205020404" pitchFamily="49" charset="0"/>
                <a:cs typeface="Courier New" panose="02070309020205020404" pitchFamily="49" charset="0"/>
              </a:rPr>
              <a:t>node.default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haproxy</a:t>
            </a:r>
            <a:r>
              <a:rPr lang="en-US" dirty="0">
                <a:latin typeface="Courier New" panose="02070309020205020404" pitchFamily="49" charset="0"/>
                <a:cs typeface="Courier New" panose="02070309020205020404" pitchFamily="49" charset="0"/>
              </a:rPr>
              <a:t>']['members'] = [{</a:t>
            </a:r>
          </a:p>
          <a:p>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hostname</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=&gt; </a:t>
            </a:r>
            <a:r>
              <a:rPr lang="uk-UA" dirty="0" smtClean="0">
                <a:latin typeface="Courier New" panose="02070309020205020404" pitchFamily="49" charset="0"/>
                <a:cs typeface="Courier New" panose="02070309020205020404" pitchFamily="49" charset="0"/>
              </a:rPr>
              <a:t>'</a:t>
            </a:r>
            <a:r>
              <a:rPr lang="en-US" sz="4000" dirty="0" smtClean="0"/>
              <a:t>ec2-52-8-71-11.us-west-1.compute.amazonaws.com</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err="1" smtClean="0">
                <a:latin typeface="Courier New" panose="02070309020205020404" pitchFamily="49" charset="0"/>
                <a:cs typeface="Courier New" panose="02070309020205020404" pitchFamily="49" charset="0"/>
              </a:rPr>
              <a:t>ipaddress</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=&gt; </a:t>
            </a:r>
            <a:r>
              <a:rPr lang="uk-UA" dirty="0" smtClean="0">
                <a:latin typeface="Courier New" panose="02070309020205020404" pitchFamily="49" charset="0"/>
                <a:cs typeface="Courier New" panose="02070309020205020404" pitchFamily="49" charset="0"/>
              </a:rPr>
              <a:t>'</a:t>
            </a:r>
            <a:r>
              <a:rPr lang="en-US" sz="4000" dirty="0" smtClean="0"/>
              <a:t>52.8.71.11</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port</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=&gt; 80,</a:t>
            </a:r>
          </a:p>
          <a:p>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err="1" smtClean="0">
                <a:latin typeface="Courier New" panose="02070309020205020404" pitchFamily="49" charset="0"/>
                <a:cs typeface="Courier New" panose="02070309020205020404" pitchFamily="49" charset="0"/>
              </a:rPr>
              <a:t>ssl_port</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=&gt; 80</a:t>
            </a:r>
          </a:p>
          <a:p>
            <a:r>
              <a:rPr lang="en-US" dirty="0">
                <a:latin typeface="Courier New" panose="02070309020205020404" pitchFamily="49" charset="0"/>
                <a:cs typeface="Courier New" panose="02070309020205020404" pitchFamily="49" charset="0"/>
              </a:rPr>
              <a:t>  }</a:t>
            </a: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hostname</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=&gt;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ec2</a:t>
            </a:r>
            <a:r>
              <a:rPr lang="en-US" dirty="0">
                <a:latin typeface="Courier New" panose="02070309020205020404" pitchFamily="49" charset="0"/>
                <a:cs typeface="Courier New" panose="02070309020205020404" pitchFamily="49" charset="0"/>
              </a:rPr>
              <a:t>-54-176-64-173.us-west-1.</a:t>
            </a:r>
            <a:r>
              <a:rPr lang="en-US" dirty="0" smtClean="0">
                <a:latin typeface="Courier New" panose="02070309020205020404" pitchFamily="49" charset="0"/>
                <a:cs typeface="Courier New" panose="02070309020205020404" pitchFamily="49" charset="0"/>
              </a:rPr>
              <a:t>compute.amazonaws.com</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err="1" smtClean="0">
                <a:latin typeface="Courier New" panose="02070309020205020404" pitchFamily="49" charset="0"/>
                <a:cs typeface="Courier New" panose="02070309020205020404" pitchFamily="49" charset="0"/>
              </a:rPr>
              <a:t>ipaddress</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=&gt; </a:t>
            </a:r>
            <a:r>
              <a:rPr lang="uk-UA" dirty="0" smtClean="0">
                <a:latin typeface="Courier New" panose="02070309020205020404" pitchFamily="49" charset="0"/>
                <a:cs typeface="Courier New" panose="02070309020205020404" pitchFamily="49" charset="0"/>
              </a:rPr>
              <a:t>'</a:t>
            </a:r>
            <a:r>
              <a:rPr lang="en-US" dirty="0" smtClean="0"/>
              <a:t>54.175.46.48</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port</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=&gt; 80,</a:t>
            </a:r>
          </a:p>
          <a:p>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err="1" smtClean="0">
                <a:latin typeface="Courier New" panose="02070309020205020404" pitchFamily="49" charset="0"/>
                <a:cs typeface="Courier New" panose="02070309020205020404" pitchFamily="49" charset="0"/>
              </a:rPr>
              <a:t>ssl_port</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=&gt; 80</a:t>
            </a:r>
          </a:p>
          <a:p>
            <a:r>
              <a:rPr lang="en-US" dirty="0">
                <a:latin typeface="Courier New" panose="02070309020205020404" pitchFamily="49" charset="0"/>
                <a:cs typeface="Courier New" panose="02070309020205020404" pitchFamily="49" charset="0"/>
              </a:rPr>
              <a:t>  </a:t>
            </a: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a:t>
            </a:r>
          </a:p>
          <a:p>
            <a:endParaRPr lang="en-US" dirty="0">
              <a:latin typeface="Courier New" panose="02070309020205020404" pitchFamily="49" charset="0"/>
              <a:cs typeface="Courier New" panose="02070309020205020404" pitchFamily="49" charset="0"/>
            </a:endParaRPr>
          </a:p>
          <a:p>
            <a:r>
              <a:rPr lang="en-US" dirty="0" err="1">
                <a:latin typeface="Courier New" panose="02070309020205020404" pitchFamily="49" charset="0"/>
                <a:cs typeface="Courier New" panose="02070309020205020404" pitchFamily="49" charset="0"/>
              </a:rPr>
              <a:t>include_recipe</a:t>
            </a:r>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haproxy</a:t>
            </a:r>
            <a:r>
              <a:rPr lang="en-US" dirty="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default</a:t>
            </a:r>
            <a:r>
              <a:rPr lang="uk-UA"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p:txBody>
      </p:sp>
      <p:sp>
        <p:nvSpPr>
          <p:cNvPr id="4" name="Text Placeholder 3"/>
          <p:cNvSpPr>
            <a:spLocks noGrp="1"/>
          </p:cNvSpPr>
          <p:nvPr>
            <p:ph type="body" sz="quarter" idx="11"/>
          </p:nvPr>
        </p:nvSpPr>
        <p:spPr/>
        <p:txBody>
          <a:bodyPr>
            <a:normAutofit fontScale="85000" lnSpcReduction="20000"/>
          </a:bodyPr>
          <a:lstStyle/>
          <a:p>
            <a:r>
              <a:rPr lang="en-US" dirty="0" smtClean="0">
                <a:latin typeface="Courier New" panose="02070309020205020404" pitchFamily="49" charset="0"/>
                <a:cs typeface="Courier New" panose="02070309020205020404" pitchFamily="49" charset="0"/>
              </a:rPr>
              <a:t>~/chef-repo/cookbooks/</a:t>
            </a:r>
            <a:r>
              <a:rPr lang="en-US" dirty="0" err="1" smtClean="0">
                <a:latin typeface="Courier New" panose="02070309020205020404" pitchFamily="49" charset="0"/>
                <a:cs typeface="Courier New" panose="02070309020205020404" pitchFamily="49" charset="0"/>
              </a:rPr>
              <a:t>myhaproxy</a:t>
            </a:r>
            <a:r>
              <a:rPr lang="en-US" dirty="0" smtClean="0">
                <a:latin typeface="Courier New" panose="02070309020205020404" pitchFamily="49" charset="0"/>
                <a:cs typeface="Courier New" panose="02070309020205020404" pitchFamily="49" charset="0"/>
              </a:rPr>
              <a:t>/recipes/</a:t>
            </a:r>
            <a:r>
              <a:rPr lang="en-US" dirty="0" err="1" smtClean="0">
                <a:latin typeface="Courier New" panose="02070309020205020404" pitchFamily="49" charset="0"/>
                <a:cs typeface="Courier New" panose="02070309020205020404" pitchFamily="49" charset="0"/>
              </a:rPr>
              <a:t>default.rb</a:t>
            </a:r>
            <a:endParaRPr lang="en-US" dirty="0">
              <a:latin typeface="Courier New" panose="02070309020205020404" pitchFamily="49" charset="0"/>
              <a:cs typeface="Courier New" panose="02070309020205020404" pitchFamily="49" charset="0"/>
            </a:endParaRPr>
          </a:p>
        </p:txBody>
      </p:sp>
      <p:sp>
        <p:nvSpPr>
          <p:cNvPr id="6" name="Text Placeholder 5"/>
          <p:cNvSpPr>
            <a:spLocks noGrp="1"/>
          </p:cNvSpPr>
          <p:nvPr>
            <p:ph type="body" sz="quarter" idx="13"/>
          </p:nvPr>
        </p:nvSpPr>
        <p:spPr>
          <a:xfrm>
            <a:off x="1135042" y="4245429"/>
            <a:ext cx="14404273" cy="2484911"/>
          </a:xfrm>
        </p:spPr>
        <p:txBody>
          <a:bodyPr/>
          <a:lstStyle/>
          <a:p>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13</a:t>
            </a:fld>
            <a:endParaRPr lang="en-US" dirty="0"/>
          </a:p>
        </p:txBody>
      </p:sp>
    </p:spTree>
    <p:extLst>
      <p:ext uri="{BB962C8B-B14F-4D97-AF65-F5344CB8AC3E}">
        <p14:creationId xmlns:p14="http://schemas.microsoft.com/office/powerpoint/2010/main" val="10212651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Update the Version</a:t>
            </a:r>
            <a:endParaRPr lang="en-US" dirty="0"/>
          </a:p>
        </p:txBody>
      </p:sp>
      <p:sp>
        <p:nvSpPr>
          <p:cNvPr id="3" name="Content Placeholder 2"/>
          <p:cNvSpPr>
            <a:spLocks noGrp="1"/>
          </p:cNvSpPr>
          <p:nvPr>
            <p:ph sz="quarter" idx="10"/>
          </p:nvPr>
        </p:nvSpPr>
        <p:spPr/>
        <p:txBody>
          <a:bodyPr/>
          <a:lstStyle/>
          <a:p>
            <a:r>
              <a:rPr lang="en-US" dirty="0">
                <a:latin typeface="Courier New" panose="02070309020205020404" pitchFamily="49" charset="0"/>
                <a:cs typeface="Courier New" panose="02070309020205020404" pitchFamily="49" charset="0"/>
              </a:rPr>
              <a:t>name             '</a:t>
            </a:r>
            <a:r>
              <a:rPr lang="en-US" dirty="0" err="1">
                <a:latin typeface="Courier New" panose="02070309020205020404" pitchFamily="49" charset="0"/>
                <a:cs typeface="Courier New" panose="02070309020205020404" pitchFamily="49" charset="0"/>
              </a:rPr>
              <a:t>myhaproxy</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maintainer       'The Authors'</a:t>
            </a:r>
          </a:p>
          <a:p>
            <a:r>
              <a:rPr lang="en-US" dirty="0" err="1">
                <a:latin typeface="Courier New" panose="02070309020205020404" pitchFamily="49" charset="0"/>
                <a:cs typeface="Courier New" panose="02070309020205020404" pitchFamily="49" charset="0"/>
              </a:rPr>
              <a:t>maintainer_email</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you@example.com</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license          '</a:t>
            </a:r>
            <a:r>
              <a:rPr lang="en-US" dirty="0" err="1">
                <a:latin typeface="Courier New" panose="02070309020205020404" pitchFamily="49" charset="0"/>
                <a:cs typeface="Courier New" panose="02070309020205020404" pitchFamily="49" charset="0"/>
              </a:rPr>
              <a:t>all_rights</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description      'Installs/Configures </a:t>
            </a:r>
            <a:r>
              <a:rPr lang="en-US" dirty="0" err="1">
                <a:latin typeface="Courier New" panose="02070309020205020404" pitchFamily="49" charset="0"/>
                <a:cs typeface="Courier New" panose="02070309020205020404" pitchFamily="49" charset="0"/>
              </a:rPr>
              <a:t>myhaproxy</a:t>
            </a:r>
            <a:r>
              <a:rPr lang="en-US" dirty="0">
                <a:latin typeface="Courier New" panose="02070309020205020404" pitchFamily="49" charset="0"/>
                <a:cs typeface="Courier New" panose="02070309020205020404" pitchFamily="49" charset="0"/>
              </a:rPr>
              <a:t>'</a:t>
            </a:r>
          </a:p>
          <a:p>
            <a:r>
              <a:rPr lang="en-US" dirty="0" err="1">
                <a:latin typeface="Courier New" panose="02070309020205020404" pitchFamily="49" charset="0"/>
                <a:cs typeface="Courier New" panose="02070309020205020404" pitchFamily="49" charset="0"/>
              </a:rPr>
              <a:t>long_description</a:t>
            </a:r>
            <a:r>
              <a:rPr lang="en-US" dirty="0">
                <a:latin typeface="Courier New" panose="02070309020205020404" pitchFamily="49" charset="0"/>
                <a:cs typeface="Courier New" panose="02070309020205020404" pitchFamily="49" charset="0"/>
              </a:rPr>
              <a:t> 'Installs/Configures </a:t>
            </a:r>
            <a:r>
              <a:rPr lang="en-US" dirty="0" err="1">
                <a:latin typeface="Courier New" panose="02070309020205020404" pitchFamily="49" charset="0"/>
                <a:cs typeface="Courier New" panose="02070309020205020404" pitchFamily="49" charset="0"/>
              </a:rPr>
              <a:t>myhaproxy</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version          '0.2.0'</a:t>
            </a:r>
          </a:p>
          <a:p>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depends '</a:t>
            </a:r>
            <a:r>
              <a:rPr lang="en-US" dirty="0" err="1">
                <a:latin typeface="Courier New" panose="02070309020205020404" pitchFamily="49" charset="0"/>
                <a:cs typeface="Courier New" panose="02070309020205020404" pitchFamily="49" charset="0"/>
              </a:rPr>
              <a:t>haproxy</a:t>
            </a:r>
            <a:r>
              <a:rPr lang="en-US" dirty="0">
                <a:latin typeface="Courier New" panose="02070309020205020404" pitchFamily="49" charset="0"/>
                <a:cs typeface="Courier New" panose="02070309020205020404" pitchFamily="49" charset="0"/>
              </a:rPr>
              <a:t>', '~&gt; 1.6.6'</a:t>
            </a:r>
          </a:p>
        </p:txBody>
      </p:sp>
      <p:sp>
        <p:nvSpPr>
          <p:cNvPr id="4" name="Text Placeholder 3"/>
          <p:cNvSpPr>
            <a:spLocks noGrp="1"/>
          </p:cNvSpPr>
          <p:nvPr>
            <p:ph type="body" sz="quarter" idx="11"/>
          </p:nvPr>
        </p:nvSpPr>
        <p:spPr/>
        <p:txBody>
          <a:bodyPr>
            <a:normAutofit fontScale="85000" lnSpcReduction="20000"/>
          </a:bodyPr>
          <a:lstStyle/>
          <a:p>
            <a:r>
              <a:rPr lang="en-US" dirty="0">
                <a:latin typeface="Courier New" panose="02070309020205020404" pitchFamily="49" charset="0"/>
                <a:cs typeface="Courier New" panose="02070309020205020404" pitchFamily="49" charset="0"/>
              </a:rPr>
              <a:t>~/chef</a:t>
            </a:r>
            <a:r>
              <a:rPr lang="en-US" dirty="0" smtClean="0">
                <a:latin typeface="Courier New" panose="02070309020205020404" pitchFamily="49" charset="0"/>
                <a:cs typeface="Courier New" panose="02070309020205020404" pitchFamily="49" charset="0"/>
              </a:rPr>
              <a:t>-repo/cookbooks/</a:t>
            </a:r>
            <a:r>
              <a:rPr lang="en-US" dirty="0" err="1" smtClean="0">
                <a:latin typeface="Courier New" panose="02070309020205020404" pitchFamily="49" charset="0"/>
                <a:cs typeface="Courier New" panose="02070309020205020404" pitchFamily="49" charset="0"/>
              </a:rPr>
              <a:t>myhaproxy</a:t>
            </a:r>
            <a:r>
              <a:rPr lang="en-US" dirty="0" smtClean="0">
                <a:latin typeface="Courier New" panose="02070309020205020404" pitchFamily="49" charset="0"/>
                <a:cs typeface="Courier New" panose="02070309020205020404" pitchFamily="49" charset="0"/>
              </a:rPr>
              <a:t>/</a:t>
            </a:r>
            <a:r>
              <a:rPr lang="en-US" dirty="0" err="1" smtClean="0">
                <a:latin typeface="Courier New" panose="02070309020205020404" pitchFamily="49" charset="0"/>
                <a:cs typeface="Courier New" panose="02070309020205020404" pitchFamily="49" charset="0"/>
              </a:rPr>
              <a:t>metadata.rb</a:t>
            </a:r>
            <a:endParaRPr lang="en-US" dirty="0">
              <a:latin typeface="Courier New" panose="02070309020205020404" pitchFamily="49" charset="0"/>
              <a:cs typeface="Courier New" panose="02070309020205020404" pitchFamily="49" charset="0"/>
            </a:endParaRPr>
          </a:p>
        </p:txBody>
      </p:sp>
      <p:sp>
        <p:nvSpPr>
          <p:cNvPr id="6" name="Text Placeholder 5"/>
          <p:cNvSpPr>
            <a:spLocks noGrp="1"/>
          </p:cNvSpPr>
          <p:nvPr>
            <p:ph type="body" sz="quarter" idx="13"/>
          </p:nvPr>
        </p:nvSpPr>
        <p:spPr>
          <a:xfrm>
            <a:off x="1135042" y="6193868"/>
            <a:ext cx="14404273" cy="626533"/>
          </a:xfrm>
        </p:spPr>
        <p:txBody>
          <a:bodyPr/>
          <a:lstStyle/>
          <a:p>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14</a:t>
            </a:fld>
            <a:endParaRPr lang="en-US" dirty="0"/>
          </a:p>
        </p:txBody>
      </p:sp>
    </p:spTree>
    <p:extLst>
      <p:ext uri="{BB962C8B-B14F-4D97-AF65-F5344CB8AC3E}">
        <p14:creationId xmlns:p14="http://schemas.microsoft.com/office/powerpoint/2010/main" val="2938913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3017708"/>
            <a:ext cx="14423693" cy="4127368"/>
          </a:xfrm>
        </p:spPr>
        <p:txBody>
          <a:bodyPr/>
          <a:lstStyle/>
          <a:p>
            <a:r>
              <a:rPr lang="en-US" dirty="0">
                <a:latin typeface="Courier New" panose="02070309020205020404" pitchFamily="49" charset="0"/>
                <a:cs typeface="Courier New" panose="02070309020205020404" pitchFamily="49" charset="0"/>
              </a:rPr>
              <a:t>Resolving cookbook dependencies...</a:t>
            </a:r>
          </a:p>
          <a:p>
            <a:r>
              <a:rPr lang="en-US" dirty="0">
                <a:latin typeface="Courier New" panose="02070309020205020404" pitchFamily="49" charset="0"/>
                <a:cs typeface="Courier New" panose="02070309020205020404" pitchFamily="49" charset="0"/>
              </a:rPr>
              <a:t>Fetching '</a:t>
            </a:r>
            <a:r>
              <a:rPr lang="en-US" dirty="0" err="1">
                <a:latin typeface="Courier New" panose="02070309020205020404" pitchFamily="49" charset="0"/>
                <a:cs typeface="Courier New" panose="02070309020205020404" pitchFamily="49" charset="0"/>
              </a:rPr>
              <a:t>myhaproxy</a:t>
            </a:r>
            <a:r>
              <a:rPr lang="en-US" dirty="0">
                <a:latin typeface="Courier New" panose="02070309020205020404" pitchFamily="49" charset="0"/>
                <a:cs typeface="Courier New" panose="02070309020205020404" pitchFamily="49" charset="0"/>
              </a:rPr>
              <a:t>' from source at .</a:t>
            </a:r>
          </a:p>
          <a:p>
            <a:r>
              <a:rPr lang="en-US" dirty="0">
                <a:latin typeface="Courier New" panose="02070309020205020404" pitchFamily="49" charset="0"/>
                <a:cs typeface="Courier New" panose="02070309020205020404" pitchFamily="49" charset="0"/>
              </a:rPr>
              <a:t>Fetching cookbook index from https://supermarket.chef.io...</a:t>
            </a:r>
          </a:p>
          <a:p>
            <a:r>
              <a:rPr lang="en-US" dirty="0">
                <a:latin typeface="Courier New" panose="02070309020205020404" pitchFamily="49" charset="0"/>
                <a:cs typeface="Courier New" panose="02070309020205020404" pitchFamily="49" charset="0"/>
              </a:rPr>
              <a:t>Using build-essential (2.2.3)</a:t>
            </a:r>
          </a:p>
          <a:p>
            <a:r>
              <a:rPr lang="en-US" dirty="0">
                <a:latin typeface="Courier New" panose="02070309020205020404" pitchFamily="49" charset="0"/>
                <a:cs typeface="Courier New" panose="02070309020205020404" pitchFamily="49" charset="0"/>
              </a:rPr>
              <a:t>Using cpu (0.2.0)</a:t>
            </a:r>
          </a:p>
          <a:p>
            <a:r>
              <a:rPr lang="en-US" dirty="0">
                <a:latin typeface="Courier New" panose="02070309020205020404" pitchFamily="49" charset="0"/>
                <a:cs typeface="Courier New" panose="02070309020205020404" pitchFamily="49" charset="0"/>
              </a:rPr>
              <a:t>Using haproxy (1.6.6)</a:t>
            </a:r>
          </a:p>
          <a:p>
            <a:r>
              <a:rPr lang="en-US" dirty="0">
                <a:latin typeface="Courier New" panose="02070309020205020404" pitchFamily="49" charset="0"/>
                <a:cs typeface="Courier New" panose="02070309020205020404" pitchFamily="49" charset="0"/>
              </a:rPr>
              <a:t>Using </a:t>
            </a:r>
            <a:r>
              <a:rPr lang="en-US" dirty="0" err="1">
                <a:latin typeface="Courier New" panose="02070309020205020404" pitchFamily="49" charset="0"/>
                <a:cs typeface="Courier New" panose="02070309020205020404" pitchFamily="49" charset="0"/>
              </a:rPr>
              <a:t>myhaproxy</a:t>
            </a:r>
            <a:r>
              <a:rPr lang="en-US" dirty="0">
                <a:latin typeface="Courier New" panose="02070309020205020404" pitchFamily="49" charset="0"/>
                <a:cs typeface="Courier New" panose="02070309020205020404" pitchFamily="49" charset="0"/>
              </a:rPr>
              <a:t> (0.2.0) from source at .</a:t>
            </a:r>
          </a:p>
        </p:txBody>
      </p:sp>
      <p:sp>
        <p:nvSpPr>
          <p:cNvPr id="3" name="Title 2"/>
          <p:cNvSpPr>
            <a:spLocks noGrp="1"/>
          </p:cNvSpPr>
          <p:nvPr>
            <p:ph type="title"/>
          </p:nvPr>
        </p:nvSpPr>
        <p:spPr/>
        <p:txBody>
          <a:bodyPr/>
          <a:lstStyle/>
          <a:p>
            <a:r>
              <a:rPr lang="en-US" dirty="0" smtClean="0"/>
              <a:t>Lab: CD and Then Run </a:t>
            </a:r>
            <a:r>
              <a:rPr lang="en-US" dirty="0"/>
              <a:t>berks install</a:t>
            </a:r>
          </a:p>
        </p:txBody>
      </p:sp>
      <p:sp>
        <p:nvSpPr>
          <p:cNvPr id="4" name="Text Placeholder 3"/>
          <p:cNvSpPr>
            <a:spLocks noGrp="1"/>
          </p:cNvSpPr>
          <p:nvPr>
            <p:ph type="body" sz="quarter" idx="11"/>
          </p:nvPr>
        </p:nvSpPr>
        <p:spPr>
          <a:xfrm>
            <a:off x="1121104" y="1337149"/>
            <a:ext cx="14422528" cy="1469846"/>
          </a:xfrm>
        </p:spPr>
        <p:txBody>
          <a:bodyPr/>
          <a:lstStyle/>
          <a:p>
            <a:r>
              <a:rPr lang="en-US" dirty="0" smtClean="0">
                <a:latin typeface="Courier New" panose="02070309020205020404" pitchFamily="49" charset="0"/>
                <a:cs typeface="Courier New" panose="02070309020205020404" pitchFamily="49" charset="0"/>
              </a:rPr>
              <a:t>$ cd </a:t>
            </a:r>
            <a:r>
              <a:rPr lang="en-US" dirty="0">
                <a:latin typeface="Courier New" panose="02070309020205020404" pitchFamily="49" charset="0"/>
                <a:cs typeface="Courier New" panose="02070309020205020404" pitchFamily="49" charset="0"/>
              </a:rPr>
              <a:t>~/chef-repo/cookbooks/</a:t>
            </a:r>
            <a:r>
              <a:rPr lang="en-US" dirty="0" err="1">
                <a:latin typeface="Courier New" panose="02070309020205020404" pitchFamily="49" charset="0"/>
                <a:cs typeface="Courier New" panose="02070309020205020404" pitchFamily="49" charset="0"/>
              </a:rPr>
              <a:t>myhaproxy</a:t>
            </a:r>
            <a:endParaRPr lang="en-US" dirty="0">
              <a:latin typeface="Courier New" panose="02070309020205020404" pitchFamily="49" charset="0"/>
              <a:cs typeface="Courier New" panose="02070309020205020404" pitchFamily="49" charset="0"/>
            </a:endParaRPr>
          </a:p>
          <a:p>
            <a:r>
              <a:rPr lang="en-US" dirty="0" smtClean="0">
                <a:latin typeface="Courier New" panose="02070309020205020404" pitchFamily="49" charset="0"/>
                <a:cs typeface="Courier New" panose="02070309020205020404" pitchFamily="49" charset="0"/>
              </a:rPr>
              <a:t>$ berks install</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15</a:t>
            </a:fld>
            <a:endParaRPr lang="en-US" dirty="0"/>
          </a:p>
        </p:txBody>
      </p:sp>
    </p:spTree>
    <p:extLst>
      <p:ext uri="{BB962C8B-B14F-4D97-AF65-F5344CB8AC3E}">
        <p14:creationId xmlns:p14="http://schemas.microsoft.com/office/powerpoint/2010/main" val="2188854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3482164"/>
          </a:xfrm>
        </p:spPr>
        <p:txBody>
          <a:bodyPr/>
          <a:lstStyle/>
          <a:p>
            <a:r>
              <a:rPr lang="en-US" sz="2000" dirty="0">
                <a:latin typeface="Courier New" panose="02070309020205020404" pitchFamily="49" charset="0"/>
                <a:cs typeface="Courier New" panose="02070309020205020404" pitchFamily="49" charset="0"/>
              </a:rPr>
              <a:t>Uploaded build-essential (2.2.3) to: 'https://api.opscode.com:443/organizations/steveessentials2'</a:t>
            </a:r>
          </a:p>
          <a:p>
            <a:r>
              <a:rPr lang="en-US" sz="2000" dirty="0">
                <a:latin typeface="Courier New" panose="02070309020205020404" pitchFamily="49" charset="0"/>
                <a:cs typeface="Courier New" panose="02070309020205020404" pitchFamily="49" charset="0"/>
              </a:rPr>
              <a:t>Uploaded cpu (0.2.0) to: 'https://api.opscode.com:443/organizations/steveessentials2'</a:t>
            </a:r>
          </a:p>
          <a:p>
            <a:r>
              <a:rPr lang="en-US" sz="2000" dirty="0">
                <a:latin typeface="Courier New" panose="02070309020205020404" pitchFamily="49" charset="0"/>
                <a:cs typeface="Courier New" panose="02070309020205020404" pitchFamily="49" charset="0"/>
              </a:rPr>
              <a:t>Uploaded haproxy (1.6.6) to: 'https://api.opscode.com:443/organizations/steveessentials2'</a:t>
            </a:r>
          </a:p>
          <a:p>
            <a:r>
              <a:rPr lang="en-US" sz="2000" dirty="0">
                <a:latin typeface="Courier New" panose="02070309020205020404" pitchFamily="49" charset="0"/>
                <a:cs typeface="Courier New" panose="02070309020205020404" pitchFamily="49" charset="0"/>
              </a:rPr>
              <a:t>Uploaded </a:t>
            </a:r>
            <a:r>
              <a:rPr lang="en-US" sz="2000" dirty="0" err="1">
                <a:latin typeface="Courier New" panose="02070309020205020404" pitchFamily="49" charset="0"/>
                <a:cs typeface="Courier New" panose="02070309020205020404" pitchFamily="49" charset="0"/>
              </a:rPr>
              <a:t>myhaproxy</a:t>
            </a:r>
            <a:r>
              <a:rPr lang="en-US" sz="2000" dirty="0">
                <a:latin typeface="Courier New" panose="02070309020205020404" pitchFamily="49" charset="0"/>
                <a:cs typeface="Courier New" panose="02070309020205020404" pitchFamily="49" charset="0"/>
              </a:rPr>
              <a:t> (0.2.0) to: 'https://api.opscode.com:443/organizations/steveessentials2'</a:t>
            </a:r>
          </a:p>
        </p:txBody>
      </p:sp>
      <p:sp>
        <p:nvSpPr>
          <p:cNvPr id="3" name="Title 2"/>
          <p:cNvSpPr>
            <a:spLocks noGrp="1"/>
          </p:cNvSpPr>
          <p:nvPr>
            <p:ph type="title"/>
          </p:nvPr>
        </p:nvSpPr>
        <p:spPr/>
        <p:txBody>
          <a:bodyPr/>
          <a:lstStyle/>
          <a:p>
            <a:r>
              <a:rPr lang="en-US" dirty="0" smtClean="0"/>
              <a:t>Lab: Upload the Cookbook to Chef Server</a:t>
            </a:r>
            <a:endParaRPr lang="en-US" dirty="0"/>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berks upload</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16</a:t>
            </a:fld>
            <a:endParaRPr lang="en-US" dirty="0"/>
          </a:p>
        </p:txBody>
      </p:sp>
    </p:spTree>
    <p:extLst>
      <p:ext uri="{BB962C8B-B14F-4D97-AF65-F5344CB8AC3E}">
        <p14:creationId xmlns:p14="http://schemas.microsoft.com/office/powerpoint/2010/main" val="19488454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sz="2200" dirty="0">
                <a:latin typeface="Courier New" panose="02070309020205020404" pitchFamily="49" charset="0"/>
                <a:cs typeface="Courier New" panose="02070309020205020404" pitchFamily="49" charset="0"/>
              </a:rPr>
              <a:t>ec2-54-210-192-12.compute-1.amazonaws.com Starting Chef Client, version 12.3.0</a:t>
            </a:r>
          </a:p>
          <a:p>
            <a:r>
              <a:rPr lang="en-US" sz="2200" dirty="0">
                <a:latin typeface="Courier New" panose="02070309020205020404" pitchFamily="49" charset="0"/>
                <a:cs typeface="Courier New" panose="02070309020205020404" pitchFamily="49" charset="0"/>
              </a:rPr>
              <a:t>ec2-54-175-46-24.compute-1.amazonaws.com  Starting Chef Client, version 12.3.0</a:t>
            </a:r>
          </a:p>
          <a:p>
            <a:r>
              <a:rPr lang="en-US" sz="2200" dirty="0">
                <a:latin typeface="Courier New" panose="02070309020205020404" pitchFamily="49" charset="0"/>
                <a:cs typeface="Courier New" panose="02070309020205020404" pitchFamily="49" charset="0"/>
              </a:rPr>
              <a:t>ec2-54-210-86-164.compute-1.amazonaws.com Starting Chef Client, version 12.3.0</a:t>
            </a:r>
          </a:p>
          <a:p>
            <a:r>
              <a:rPr lang="en-US" sz="2200" dirty="0">
                <a:latin typeface="Courier New" panose="02070309020205020404" pitchFamily="49" charset="0"/>
                <a:cs typeface="Courier New" panose="02070309020205020404" pitchFamily="49" charset="0"/>
              </a:rPr>
              <a:t>ec2-54-210-192-12.compute-1.amazonaws.com resolving cookbooks for run list: ["</a:t>
            </a:r>
            <a:r>
              <a:rPr lang="en-US" sz="2200" dirty="0" err="1">
                <a:latin typeface="Courier New" panose="02070309020205020404" pitchFamily="49" charset="0"/>
                <a:cs typeface="Courier New" panose="02070309020205020404" pitchFamily="49" charset="0"/>
              </a:rPr>
              <a:t>myhaproxy</a:t>
            </a:r>
            <a:r>
              <a:rPr lang="en-US" sz="2200" dirty="0">
                <a:latin typeface="Courier New" panose="02070309020205020404" pitchFamily="49" charset="0"/>
                <a:cs typeface="Courier New" panose="02070309020205020404" pitchFamily="49" charset="0"/>
              </a:rPr>
              <a:t>"]</a:t>
            </a:r>
          </a:p>
          <a:p>
            <a:r>
              <a:rPr lang="en-US" sz="2200" dirty="0">
                <a:latin typeface="Courier New" panose="02070309020205020404" pitchFamily="49" charset="0"/>
                <a:cs typeface="Courier New" panose="02070309020205020404" pitchFamily="49" charset="0"/>
              </a:rPr>
              <a:t>ec2-54-175-46-24.compute-1.amazonaws.com  resolving cookbooks for run list: ["apache"]</a:t>
            </a:r>
          </a:p>
          <a:p>
            <a:r>
              <a:rPr lang="en-US" sz="2200" dirty="0">
                <a:latin typeface="Courier New" panose="02070309020205020404" pitchFamily="49" charset="0"/>
                <a:cs typeface="Courier New" panose="02070309020205020404" pitchFamily="49" charset="0"/>
              </a:rPr>
              <a:t>ec2-54-175-46-24.compute-1.amazonaws.com  Synchronizing Cookbooks:</a:t>
            </a:r>
          </a:p>
          <a:p>
            <a:r>
              <a:rPr lang="en-US" sz="2200" dirty="0">
                <a:latin typeface="Courier New" panose="02070309020205020404" pitchFamily="49" charset="0"/>
                <a:cs typeface="Courier New" panose="02070309020205020404" pitchFamily="49" charset="0"/>
              </a:rPr>
              <a:t>ec2-54-175-46-24.compute-1.amazonaws.com    - apache</a:t>
            </a:r>
          </a:p>
          <a:p>
            <a:r>
              <a:rPr lang="en-US" sz="2200" dirty="0">
                <a:latin typeface="Courier New" panose="02070309020205020404" pitchFamily="49" charset="0"/>
                <a:cs typeface="Courier New" panose="02070309020205020404" pitchFamily="49" charset="0"/>
              </a:rPr>
              <a:t>ec2-54-175-46-24.compute-1.amazonaws.com  Compiling Cookbooks...</a:t>
            </a:r>
          </a:p>
          <a:p>
            <a:r>
              <a:rPr lang="en-US" sz="2200" dirty="0">
                <a:latin typeface="Courier New" panose="02070309020205020404" pitchFamily="49" charset="0"/>
                <a:cs typeface="Courier New" panose="02070309020205020404" pitchFamily="49" charset="0"/>
              </a:rPr>
              <a:t>ec2-54-210-192-12.compute-1.amazonaws.com Synchronizing Cookbooks:</a:t>
            </a:r>
          </a:p>
          <a:p>
            <a:r>
              <a:rPr lang="en-US" sz="2200" dirty="0">
                <a:latin typeface="Courier New" panose="02070309020205020404" pitchFamily="49" charset="0"/>
                <a:cs typeface="Courier New" panose="02070309020205020404" pitchFamily="49" charset="0"/>
              </a:rPr>
              <a:t>ec2-54-175-46-24.compute-1.amazonaws.com  Converging 3 resources</a:t>
            </a:r>
          </a:p>
          <a:p>
            <a:r>
              <a:rPr lang="en-US" sz="2200" dirty="0">
                <a:latin typeface="Courier New" panose="02070309020205020404" pitchFamily="49" charset="0"/>
                <a:cs typeface="Courier New" panose="02070309020205020404" pitchFamily="49" charset="0"/>
              </a:rPr>
              <a:t>ec2-54-175-46-24.compute-1.amazonaws.com  Recipe: apache::server</a:t>
            </a:r>
          </a:p>
          <a:p>
            <a:r>
              <a:rPr lang="en-US" sz="2200" dirty="0">
                <a:latin typeface="Courier New" panose="02070309020205020404" pitchFamily="49" charset="0"/>
                <a:cs typeface="Courier New" panose="02070309020205020404" pitchFamily="49" charset="0"/>
              </a:rPr>
              <a:t>ec2-54-210-192-12.compute-1.amazonaws.com   - </a:t>
            </a:r>
            <a:r>
              <a:rPr lang="en-US" sz="2200" dirty="0" smtClean="0">
                <a:latin typeface="Courier New" panose="02070309020205020404" pitchFamily="49" charset="0"/>
                <a:cs typeface="Courier New" panose="02070309020205020404" pitchFamily="49" charset="0"/>
              </a:rPr>
              <a:t>build-essential</a:t>
            </a:r>
            <a:endParaRPr lang="en-US" sz="2200" dirty="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p:txBody>
          <a:bodyPr/>
          <a:lstStyle/>
          <a:p>
            <a:r>
              <a:rPr lang="en-US" dirty="0" smtClean="0"/>
              <a:t>Lab: Converge the Cookbook </a:t>
            </a:r>
            <a:endParaRPr lang="en-US" dirty="0"/>
          </a:p>
        </p:txBody>
      </p:sp>
      <p:sp>
        <p:nvSpPr>
          <p:cNvPr id="4" name="Text Placeholder 3"/>
          <p:cNvSpPr>
            <a:spLocks noGrp="1"/>
          </p:cNvSpPr>
          <p:nvPr>
            <p:ph type="body" sz="quarter" idx="11"/>
          </p:nvPr>
        </p:nvSpPr>
        <p:spPr/>
        <p:txBody>
          <a:bodyPr/>
          <a:lstStyle/>
          <a:p>
            <a:r>
              <a:rPr lang="en-US" sz="3200" dirty="0" smtClean="0">
                <a:latin typeface="Courier New" panose="02070309020205020404" pitchFamily="49" charset="0"/>
                <a:cs typeface="Courier New" panose="02070309020205020404" pitchFamily="49" charset="0"/>
              </a:rPr>
              <a:t>$ knife ssh</a:t>
            </a:r>
            <a:r>
              <a:rPr lang="en-US" sz="3200" dirty="0">
                <a:latin typeface="Courier New" panose="02070309020205020404" pitchFamily="49" charset="0"/>
                <a:cs typeface="Courier New" panose="02070309020205020404" pitchFamily="49" charset="0"/>
              </a:rPr>
              <a:t> </a:t>
            </a:r>
            <a:r>
              <a:rPr lang="en-US" sz="3200" dirty="0" smtClean="0">
                <a:latin typeface="Courier New" panose="02070309020205020404" pitchFamily="49" charset="0"/>
                <a:cs typeface="Courier New" panose="02070309020205020404" pitchFamily="49" charset="0"/>
              </a:rPr>
              <a:t>"*:*" -x USERNAME -P PWD "sudo chef-client"</a:t>
            </a:r>
            <a:endParaRPr lang="en-US" sz="3200"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17</a:t>
            </a:fld>
            <a:endParaRPr lang="en-US" dirty="0"/>
          </a:p>
        </p:txBody>
      </p:sp>
    </p:spTree>
    <p:extLst>
      <p:ext uri="{BB962C8B-B14F-4D97-AF65-F5344CB8AC3E}">
        <p14:creationId xmlns:p14="http://schemas.microsoft.com/office/powerpoint/2010/main" val="3261710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Screen Shot 2015-05-15 at 3.42.4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74637" y="-13735"/>
            <a:ext cx="7906729" cy="4889133"/>
          </a:xfrm>
          <a:prstGeom prst="rect">
            <a:avLst/>
          </a:prstGeom>
        </p:spPr>
      </p:pic>
      <p:pic>
        <p:nvPicPr>
          <p:cNvPr id="8" name="Picture 7" descr="Screen Shot 2015-05-15 at 3.42.41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7514" y="4026267"/>
            <a:ext cx="7906729" cy="4889133"/>
          </a:xfrm>
          <a:prstGeom prst="rect">
            <a:avLst/>
          </a:prstGeom>
        </p:spPr>
      </p:pic>
      <p:pic>
        <p:nvPicPr>
          <p:cNvPr id="4" name="Picture 3" descr="Screen Shot 2015-05-15 at 3.49.25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01757" y="4026267"/>
            <a:ext cx="7906729" cy="4889133"/>
          </a:xfrm>
          <a:prstGeom prst="rect">
            <a:avLst/>
          </a:prstGeom>
        </p:spPr>
      </p:pic>
      <p:cxnSp>
        <p:nvCxnSpPr>
          <p:cNvPr id="6" name="Straight Arrow Connector 5"/>
          <p:cNvCxnSpPr/>
          <p:nvPr/>
        </p:nvCxnSpPr>
        <p:spPr>
          <a:xfrm flipH="1">
            <a:off x="3991642" y="3181665"/>
            <a:ext cx="1762543" cy="2470651"/>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sp>
        <p:nvSpPr>
          <p:cNvPr id="2" name="Footer Placeholder 1"/>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3" name="Slide Number Placeholder 2"/>
          <p:cNvSpPr>
            <a:spLocks noGrp="1"/>
          </p:cNvSpPr>
          <p:nvPr>
            <p:ph type="sldNum" sz="quarter" idx="15"/>
          </p:nvPr>
        </p:nvSpPr>
        <p:spPr/>
        <p:txBody>
          <a:bodyPr/>
          <a:lstStyle/>
          <a:p>
            <a:fld id="{D3C6E21F-9381-4880-84FB-1E73165A9E9D}" type="slidenum">
              <a:rPr lang="en-US" smtClean="0"/>
              <a:pPr/>
              <a:t>18</a:t>
            </a:fld>
            <a:endParaRPr lang="en-US" dirty="0"/>
          </a:p>
        </p:txBody>
      </p:sp>
      <p:sp>
        <p:nvSpPr>
          <p:cNvPr id="9" name="Title 2"/>
          <p:cNvSpPr txBox="1">
            <a:spLocks/>
          </p:cNvSpPr>
          <p:nvPr/>
        </p:nvSpPr>
        <p:spPr>
          <a:xfrm>
            <a:off x="147514" y="304800"/>
            <a:ext cx="4027123" cy="2944549"/>
          </a:xfrm>
          <a:prstGeom prst="rect">
            <a:avLst/>
          </a:prstGeom>
        </p:spPr>
        <p:txBody>
          <a:bodyPr/>
          <a:lst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a:lstStyle>
          <a:p>
            <a:r>
              <a:rPr lang="en-US" dirty="0" smtClean="0"/>
              <a:t>Lab: Test</a:t>
            </a:r>
            <a:br>
              <a:rPr lang="en-US" dirty="0" smtClean="0"/>
            </a:br>
            <a:r>
              <a:rPr lang="en-US" dirty="0" smtClean="0"/>
              <a:t>the Load Balancer</a:t>
            </a:r>
            <a:endParaRPr lang="en-US" dirty="0"/>
          </a:p>
        </p:txBody>
      </p:sp>
    </p:spTree>
    <p:extLst>
      <p:ext uri="{BB962C8B-B14F-4D97-AF65-F5344CB8AC3E}">
        <p14:creationId xmlns:p14="http://schemas.microsoft.com/office/powerpoint/2010/main" val="39911482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Screen Shot 2015-05-15 at 3.42.4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514" y="4026267"/>
            <a:ext cx="7906729" cy="4889133"/>
          </a:xfrm>
          <a:prstGeom prst="rect">
            <a:avLst/>
          </a:prstGeom>
        </p:spPr>
      </p:pic>
      <p:pic>
        <p:nvPicPr>
          <p:cNvPr id="4" name="Picture 3" descr="Screen Shot 2015-05-15 at 3.49.25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01757" y="4026267"/>
            <a:ext cx="7906729" cy="4889133"/>
          </a:xfrm>
          <a:prstGeom prst="rect">
            <a:avLst/>
          </a:prstGeom>
        </p:spPr>
      </p:pic>
      <p:pic>
        <p:nvPicPr>
          <p:cNvPr id="2" name="Picture 1" descr="Screen Shot 2015-05-15 at 4.00.50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74637" y="-15950"/>
            <a:ext cx="7906729" cy="4889133"/>
          </a:xfrm>
          <a:prstGeom prst="rect">
            <a:avLst/>
          </a:prstGeom>
        </p:spPr>
      </p:pic>
      <p:cxnSp>
        <p:nvCxnSpPr>
          <p:cNvPr id="6" name="Straight Arrow Connector 5"/>
          <p:cNvCxnSpPr/>
          <p:nvPr/>
        </p:nvCxnSpPr>
        <p:spPr>
          <a:xfrm>
            <a:off x="10264219" y="3295965"/>
            <a:ext cx="2298216" cy="2522483"/>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sp>
        <p:nvSpPr>
          <p:cNvPr id="3" name="Footer Placeholder 2"/>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5" name="Slide Number Placeholder 4"/>
          <p:cNvSpPr>
            <a:spLocks noGrp="1"/>
          </p:cNvSpPr>
          <p:nvPr>
            <p:ph type="sldNum" sz="quarter" idx="15"/>
          </p:nvPr>
        </p:nvSpPr>
        <p:spPr/>
        <p:txBody>
          <a:bodyPr/>
          <a:lstStyle/>
          <a:p>
            <a:fld id="{D3C6E21F-9381-4880-84FB-1E73165A9E9D}" type="slidenum">
              <a:rPr lang="en-US" smtClean="0"/>
              <a:pPr/>
              <a:t>19</a:t>
            </a:fld>
            <a:endParaRPr lang="en-US" dirty="0"/>
          </a:p>
        </p:txBody>
      </p:sp>
      <p:sp>
        <p:nvSpPr>
          <p:cNvPr id="10" name="Title 2"/>
          <p:cNvSpPr txBox="1">
            <a:spLocks/>
          </p:cNvSpPr>
          <p:nvPr/>
        </p:nvSpPr>
        <p:spPr>
          <a:xfrm>
            <a:off x="147514" y="304800"/>
            <a:ext cx="4027123" cy="2944549"/>
          </a:xfrm>
          <a:prstGeom prst="rect">
            <a:avLst/>
          </a:prstGeom>
        </p:spPr>
        <p:txBody>
          <a:bodyPr/>
          <a:lst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a:lstStyle>
          <a:p>
            <a:r>
              <a:rPr lang="en-US" dirty="0"/>
              <a:t>Lab: Test</a:t>
            </a:r>
            <a:br>
              <a:rPr lang="en-US" dirty="0"/>
            </a:br>
            <a:r>
              <a:rPr lang="en-US" dirty="0"/>
              <a:t>the Load Balancer</a:t>
            </a:r>
          </a:p>
        </p:txBody>
      </p:sp>
    </p:spTree>
    <p:extLst>
      <p:ext uri="{BB962C8B-B14F-4D97-AF65-F5344CB8AC3E}">
        <p14:creationId xmlns:p14="http://schemas.microsoft.com/office/powerpoint/2010/main" val="16788034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After completing this module, you should be able to</a:t>
            </a:r>
          </a:p>
          <a:p>
            <a:pPr marL="918610" lvl="1" indent="-609585">
              <a:buFont typeface="Wingdings" panose="05000000000000000000" pitchFamily="2" charset="2"/>
              <a:buChar char="Ø"/>
            </a:pPr>
            <a:r>
              <a:rPr lang="en-US" dirty="0" smtClean="0"/>
              <a:t>Bootstrap, update the </a:t>
            </a:r>
            <a:r>
              <a:rPr lang="en-US" dirty="0" err="1" smtClean="0"/>
              <a:t>run_list</a:t>
            </a:r>
            <a:r>
              <a:rPr lang="en-US" dirty="0" smtClean="0"/>
              <a:t>, and run chef-client on a node</a:t>
            </a:r>
          </a:p>
          <a:p>
            <a:pPr marL="918610" lvl="1" indent="-609585">
              <a:buFont typeface="Wingdings" panose="05000000000000000000" pitchFamily="2" charset="2"/>
              <a:buChar char="Ø"/>
            </a:pPr>
            <a:r>
              <a:rPr lang="en-US" dirty="0" smtClean="0"/>
              <a:t>Append values to an attribute within a recipe</a:t>
            </a:r>
          </a:p>
          <a:p>
            <a:pPr marL="918610" lvl="1" indent="-609585">
              <a:buFont typeface="Wingdings" panose="05000000000000000000" pitchFamily="2" charset="2"/>
              <a:buChar char="Ø"/>
            </a:pPr>
            <a:r>
              <a:rPr lang="en-US" dirty="0" smtClean="0"/>
              <a:t>Version a cookbook and upload it to the Chef Server</a:t>
            </a:r>
          </a:p>
        </p:txBody>
      </p:sp>
      <p:sp>
        <p:nvSpPr>
          <p:cNvPr id="22" name="Footer Placeholder 21"/>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Tree>
    <p:extLst>
      <p:ext uri="{BB962C8B-B14F-4D97-AF65-F5344CB8AC3E}">
        <p14:creationId xmlns:p14="http://schemas.microsoft.com/office/powerpoint/2010/main" val="3529443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140527" y="2496327"/>
            <a:ext cx="11846025" cy="852712"/>
          </a:xfrm>
        </p:spPr>
        <p:txBody>
          <a:bodyPr>
            <a:normAutofit fontScale="90000"/>
          </a:bodyPr>
          <a:lstStyle/>
          <a:p>
            <a:r>
              <a:rPr lang="en-US" dirty="0" smtClean="0"/>
              <a:t>Lab: Update the Load Balancer</a:t>
            </a:r>
            <a:endParaRPr lang="en-US" dirty="0"/>
          </a:p>
        </p:txBody>
      </p:sp>
      <p:sp>
        <p:nvSpPr>
          <p:cNvPr id="3" name="Subtitle 2"/>
          <p:cNvSpPr>
            <a:spLocks noGrp="1"/>
          </p:cNvSpPr>
          <p:nvPr>
            <p:ph type="subTitle" idx="1"/>
          </p:nvPr>
        </p:nvSpPr>
        <p:spPr>
          <a:xfrm>
            <a:off x="3013753" y="3506117"/>
            <a:ext cx="10974132" cy="4037443"/>
          </a:xfrm>
        </p:spPr>
        <p:txBody>
          <a:bodyPr/>
          <a:lstStyle/>
          <a:p>
            <a:pPr marL="609585" indent="-609585">
              <a:lnSpc>
                <a:spcPct val="120000"/>
              </a:lnSpc>
              <a:buFont typeface="Wingdings" charset="2"/>
              <a:buChar char="ü"/>
            </a:pPr>
            <a:r>
              <a:rPr lang="en-US" dirty="0" smtClean="0"/>
              <a:t>Update the wrapped proxy server cookbook to include the new web node as a member.</a:t>
            </a:r>
          </a:p>
          <a:p>
            <a:pPr marL="609585" indent="-609585">
              <a:lnSpc>
                <a:spcPct val="120000"/>
              </a:lnSpc>
              <a:buFont typeface="Wingdings" charset="2"/>
              <a:buChar char="ü"/>
            </a:pPr>
            <a:r>
              <a:rPr lang="en-US" dirty="0" smtClean="0"/>
              <a:t>Upload that cookbook to the Chef Server</a:t>
            </a:r>
          </a:p>
          <a:p>
            <a:pPr marL="609585" indent="-609585">
              <a:lnSpc>
                <a:spcPct val="120000"/>
              </a:lnSpc>
              <a:buFont typeface="Wingdings" charset="2"/>
              <a:buChar char="ü"/>
            </a:pPr>
            <a:r>
              <a:rPr lang="en-US" dirty="0" smtClean="0"/>
              <a:t>Run chef-client on that system</a:t>
            </a:r>
            <a:endParaRPr lang="en-US" dirty="0"/>
          </a:p>
          <a:p>
            <a:pPr marL="609585" indent="-609585">
              <a:lnSpc>
                <a:spcPct val="120000"/>
              </a:lnSpc>
              <a:buFont typeface="Wingdings" charset="2"/>
              <a:buChar char="ü"/>
            </a:pPr>
            <a:r>
              <a:rPr lang="en-US" dirty="0"/>
              <a:t>Verify </a:t>
            </a:r>
            <a:r>
              <a:rPr lang="en-US" dirty="0" smtClean="0"/>
              <a:t>that the load balancer delivers traffic to both web server nodes.</a:t>
            </a:r>
            <a:endParaRPr lang="en-US" dirty="0"/>
          </a:p>
          <a:p>
            <a:pPr>
              <a:lnSpc>
                <a:spcPct val="120000"/>
              </a:lnSpc>
            </a:pPr>
            <a:endParaRPr lang="en-US" dirty="0"/>
          </a:p>
        </p:txBody>
      </p:sp>
      <p:sp>
        <p:nvSpPr>
          <p:cNvPr id="4" name="Footer Placeholder 3"/>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20</a:t>
            </a:fld>
            <a:endParaRPr lang="en-US" dirty="0"/>
          </a:p>
        </p:txBody>
      </p:sp>
    </p:spTree>
    <p:extLst>
      <p:ext uri="{BB962C8B-B14F-4D97-AF65-F5344CB8AC3E}">
        <p14:creationId xmlns:p14="http://schemas.microsoft.com/office/powerpoint/2010/main" val="2262942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Discussion</a:t>
            </a:r>
            <a:endParaRPr lang="en-US" dirty="0"/>
          </a:p>
        </p:txBody>
      </p:sp>
      <p:sp>
        <p:nvSpPr>
          <p:cNvPr id="3" name="Subtitle 2"/>
          <p:cNvSpPr>
            <a:spLocks noGrp="1"/>
          </p:cNvSpPr>
          <p:nvPr>
            <p:ph type="subTitle" idx="1"/>
          </p:nvPr>
        </p:nvSpPr>
        <p:spPr>
          <a:xfrm>
            <a:off x="3013754" y="3505073"/>
            <a:ext cx="10974132" cy="4191205"/>
          </a:xfrm>
        </p:spPr>
        <p:txBody>
          <a:bodyPr>
            <a:normAutofit/>
          </a:bodyPr>
          <a:lstStyle/>
          <a:p>
            <a:r>
              <a:rPr lang="en-US" dirty="0" smtClean="0"/>
              <a:t>What is the process to setup a third web node? </a:t>
            </a:r>
          </a:p>
          <a:p>
            <a:endParaRPr lang="en-US" dirty="0" smtClean="0"/>
          </a:p>
          <a:p>
            <a:r>
              <a:rPr lang="en-US" dirty="0" smtClean="0"/>
              <a:t>What is the process for removing a web node?</a:t>
            </a:r>
          </a:p>
          <a:p>
            <a:endParaRPr lang="en-US" dirty="0"/>
          </a:p>
          <a:p>
            <a:r>
              <a:rPr lang="en-US" dirty="0" smtClean="0"/>
              <a:t>What is the most manual part of the process?</a:t>
            </a:r>
            <a:endParaRPr lang="en-US" dirty="0"/>
          </a:p>
        </p:txBody>
      </p:sp>
      <p:sp>
        <p:nvSpPr>
          <p:cNvPr id="4" name="Footer Placeholder 3"/>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21</a:t>
            </a:fld>
            <a:endParaRPr lang="en-US" dirty="0"/>
          </a:p>
        </p:txBody>
      </p:sp>
    </p:spTree>
    <p:extLst>
      <p:ext uri="{BB962C8B-B14F-4D97-AF65-F5344CB8AC3E}">
        <p14:creationId xmlns:p14="http://schemas.microsoft.com/office/powerpoint/2010/main" val="35204610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Q&amp;A</a:t>
            </a:r>
            <a:endParaRPr lang="en-US" dirty="0"/>
          </a:p>
        </p:txBody>
      </p:sp>
      <p:sp>
        <p:nvSpPr>
          <p:cNvPr id="3" name="Subtitle 2"/>
          <p:cNvSpPr>
            <a:spLocks noGrp="1"/>
          </p:cNvSpPr>
          <p:nvPr>
            <p:ph type="subTitle" idx="1"/>
          </p:nvPr>
        </p:nvSpPr>
        <p:spPr/>
        <p:txBody>
          <a:bodyPr/>
          <a:lstStyle/>
          <a:p>
            <a:r>
              <a:rPr lang="en-US" dirty="0" smtClean="0"/>
              <a:t>What questions can we help you answer?</a:t>
            </a:r>
          </a:p>
        </p:txBody>
      </p:sp>
      <p:sp>
        <p:nvSpPr>
          <p:cNvPr id="4" name="Footer Placeholder 3"/>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22</a:t>
            </a:fld>
            <a:endParaRPr lang="en-US" dirty="0"/>
          </a:p>
        </p:txBody>
      </p:sp>
    </p:spTree>
    <p:extLst>
      <p:ext uri="{BB962C8B-B14F-4D97-AF65-F5344CB8AC3E}">
        <p14:creationId xmlns:p14="http://schemas.microsoft.com/office/powerpoint/2010/main" val="9586905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Tree>
    <p:extLst>
      <p:ext uri="{BB962C8B-B14F-4D97-AF65-F5344CB8AC3E}">
        <p14:creationId xmlns:p14="http://schemas.microsoft.com/office/powerpoint/2010/main" val="41848504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Managing User Traffic</a:t>
            </a:r>
          </a:p>
        </p:txBody>
      </p:sp>
      <p:sp>
        <p:nvSpPr>
          <p:cNvPr id="4" name="Slide Number Placeholder 3"/>
          <p:cNvSpPr>
            <a:spLocks noGrp="1"/>
          </p:cNvSpPr>
          <p:nvPr>
            <p:ph type="sldNum" sz="quarter" idx="11"/>
          </p:nvPr>
        </p:nvSpPr>
        <p:spPr/>
        <p:txBody>
          <a:bodyPr/>
          <a:lstStyle/>
          <a:p>
            <a:fld id="{D3C6E21F-9381-4880-84FB-1E73165A9E9D}" type="slidenum">
              <a:rPr lang="en-US" smtClean="0"/>
              <a:pPr/>
              <a:t>3</a:t>
            </a:fld>
            <a:endParaRPr lang="en-US" dirty="0"/>
          </a:p>
        </p:txBody>
      </p:sp>
      <p:sp>
        <p:nvSpPr>
          <p:cNvPr id="17" name="Text Placeholder 4"/>
          <p:cNvSpPr>
            <a:spLocks noGrp="1"/>
          </p:cNvSpPr>
          <p:nvPr>
            <p:ph type="body" sz="quarter" idx="12"/>
          </p:nvPr>
        </p:nvSpPr>
        <p:spPr>
          <a:xfrm>
            <a:off x="677333" y="1396503"/>
            <a:ext cx="7921162"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marL="309025" lvl="1"/>
            <a:r>
              <a:rPr lang="en-US" dirty="0" smtClean="0"/>
              <a:t>You already configured the load balancer and one web server node.</a:t>
            </a:r>
          </a:p>
          <a:p>
            <a:pPr marL="309025" lvl="1"/>
            <a:endParaRPr lang="en-US" dirty="0"/>
          </a:p>
          <a:p>
            <a:pPr marL="309025" lvl="1"/>
            <a:r>
              <a:rPr lang="en-US" dirty="0" smtClean="0"/>
              <a:t>In this module you'll add another node to the load balancer's list of web server's it is serving.</a:t>
            </a:r>
          </a:p>
          <a:p>
            <a:pPr marL="309025" lvl="1"/>
            <a:endParaRPr lang="en-US" dirty="0"/>
          </a:p>
          <a:p>
            <a:pPr marL="309025" lvl="1"/>
            <a:endParaRPr lang="en-US" dirty="0" smtClean="0"/>
          </a:p>
        </p:txBody>
      </p:sp>
      <p:sp>
        <p:nvSpPr>
          <p:cNvPr id="22" name="Footer Placeholder 21"/>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Text Placeholder 2"/>
          <p:cNvSpPr txBox="1">
            <a:spLocks/>
          </p:cNvSpPr>
          <p:nvPr/>
        </p:nvSpPr>
        <p:spPr bwMode="white">
          <a:xfrm>
            <a:off x="9250517" y="6114993"/>
            <a:ext cx="2254667" cy="898330"/>
          </a:xfrm>
          <a:prstGeom prst="rect">
            <a:avLst/>
          </a:prstGeom>
        </p:spPr>
        <p:txBody>
          <a:bodyPr vert="horz" wrap="square" lIns="0" tIns="0" rIns="0" bIns="0" rtlCol="0">
            <a:normAutofit fontScale="77500" lnSpcReduction="200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3400" dirty="0" smtClean="0"/>
              <a:t>Load Balancer</a:t>
            </a:r>
            <a:r>
              <a:rPr lang="en-US" sz="3400" b="1" dirty="0" smtClean="0"/>
              <a:t/>
            </a:r>
            <a:br>
              <a:rPr lang="en-US" sz="3400" b="1" dirty="0" smtClean="0"/>
            </a:br>
            <a:endParaRPr lang="en-US" sz="2667" dirty="0"/>
          </a:p>
          <a:p>
            <a:endParaRPr lang="en-US" sz="2667" dirty="0"/>
          </a:p>
          <a:p>
            <a:endParaRPr lang="en-US" sz="4267" dirty="0"/>
          </a:p>
          <a:p>
            <a:endParaRPr lang="en-US" sz="4267" dirty="0"/>
          </a:p>
        </p:txBody>
      </p:sp>
      <p:cxnSp>
        <p:nvCxnSpPr>
          <p:cNvPr id="7" name="Straight Arrow Connector 6"/>
          <p:cNvCxnSpPr/>
          <p:nvPr/>
        </p:nvCxnSpPr>
        <p:spPr>
          <a:xfrm flipV="1">
            <a:off x="11285728" y="4262849"/>
            <a:ext cx="1371600" cy="564300"/>
          </a:xfrm>
          <a:prstGeom prst="straightConnector1">
            <a:avLst/>
          </a:prstGeom>
          <a:ln>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pic>
        <p:nvPicPr>
          <p:cNvPr id="8" name="Picture 2" descr="http://www.clipartpal.com/_thumbs/pd/computer/hardware/server_123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11982" y="4514441"/>
            <a:ext cx="1321013" cy="1334359"/>
          </a:xfrm>
          <a:prstGeom prst="rect">
            <a:avLst/>
          </a:prstGeom>
          <a:noFill/>
          <a:extLst>
            <a:ext uri="{909E8E84-426E-40dd-AFC4-6F175D3DCCD1}">
              <a14:hiddenFill xmlns:a14="http://schemas.microsoft.com/office/drawing/2010/main" xmlns="">
                <a:solidFill>
                  <a:srgbClr val="FFFFFF"/>
                </a:solidFill>
              </a14:hiddenFill>
            </a:ext>
          </a:extLst>
        </p:spPr>
      </p:pic>
      <p:cxnSp>
        <p:nvCxnSpPr>
          <p:cNvPr id="9" name="Straight Arrow Connector 8"/>
          <p:cNvCxnSpPr/>
          <p:nvPr/>
        </p:nvCxnSpPr>
        <p:spPr>
          <a:xfrm>
            <a:off x="11285728" y="5318545"/>
            <a:ext cx="1371600" cy="530255"/>
          </a:xfrm>
          <a:prstGeom prst="straightConnector1">
            <a:avLst/>
          </a:prstGeom>
          <a:ln>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sp>
        <p:nvSpPr>
          <p:cNvPr id="10" name="Text Placeholder 2"/>
          <p:cNvSpPr txBox="1">
            <a:spLocks/>
          </p:cNvSpPr>
          <p:nvPr/>
        </p:nvSpPr>
        <p:spPr bwMode="white">
          <a:xfrm>
            <a:off x="12672135" y="4728040"/>
            <a:ext cx="3169739" cy="393339"/>
          </a:xfrm>
          <a:prstGeom prst="rect">
            <a:avLst/>
          </a:prstGeom>
        </p:spPr>
        <p:txBody>
          <a:bodyPr vert="horz" wrap="square" lIns="0" tIns="0" rIns="0" bIns="0" rtlCol="0">
            <a:normAutofit fontScale="925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00" smtClean="0"/>
              <a:t>Web </a:t>
            </a:r>
            <a:r>
              <a:rPr lang="en-US" sz="2600" dirty="0" smtClean="0"/>
              <a:t>Server (Existing)</a:t>
            </a:r>
            <a:endParaRPr lang="en-US" sz="2600" dirty="0"/>
          </a:p>
          <a:p>
            <a:pPr algn="ctr"/>
            <a:endParaRPr lang="en-US" sz="2667" dirty="0"/>
          </a:p>
          <a:p>
            <a:endParaRPr lang="en-US" sz="2667" dirty="0"/>
          </a:p>
          <a:p>
            <a:endParaRPr lang="en-US" sz="2667" dirty="0"/>
          </a:p>
          <a:p>
            <a:endParaRPr lang="en-US" sz="4267" dirty="0"/>
          </a:p>
          <a:p>
            <a:endParaRPr lang="en-US" sz="4267" dirty="0"/>
          </a:p>
        </p:txBody>
      </p:sp>
      <p:sp>
        <p:nvSpPr>
          <p:cNvPr id="11" name="Text Placeholder 2"/>
          <p:cNvSpPr txBox="1">
            <a:spLocks/>
          </p:cNvSpPr>
          <p:nvPr/>
        </p:nvSpPr>
        <p:spPr bwMode="white">
          <a:xfrm>
            <a:off x="12217400" y="7255010"/>
            <a:ext cx="3682134" cy="464865"/>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400" b="1" smtClean="0"/>
              <a:t>Web </a:t>
            </a:r>
            <a:r>
              <a:rPr lang="en-US" sz="2400" b="1" dirty="0" smtClean="0"/>
              <a:t>Server (New) </a:t>
            </a:r>
            <a:endParaRPr lang="en-US" sz="2400" b="1" dirty="0"/>
          </a:p>
          <a:p>
            <a:pPr algn="ctr"/>
            <a:endParaRPr lang="en-US" sz="2667" dirty="0"/>
          </a:p>
          <a:p>
            <a:endParaRPr lang="en-US" sz="2667" dirty="0"/>
          </a:p>
          <a:p>
            <a:endParaRPr lang="en-US" sz="2667" dirty="0"/>
          </a:p>
          <a:p>
            <a:endParaRPr lang="en-US" sz="4267" dirty="0"/>
          </a:p>
          <a:p>
            <a:endParaRPr lang="en-US" sz="4267" dirty="0"/>
          </a:p>
        </p:txBody>
      </p:sp>
      <p:cxnSp>
        <p:nvCxnSpPr>
          <p:cNvPr id="12" name="Straight Arrow Connector 11"/>
          <p:cNvCxnSpPr/>
          <p:nvPr/>
        </p:nvCxnSpPr>
        <p:spPr>
          <a:xfrm flipV="1">
            <a:off x="10147007" y="3790179"/>
            <a:ext cx="0" cy="598466"/>
          </a:xfrm>
          <a:prstGeom prst="straightConnector1">
            <a:avLst/>
          </a:prstGeom>
          <a:ln>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sp>
        <p:nvSpPr>
          <p:cNvPr id="13" name="Cloud 12"/>
          <p:cNvSpPr/>
          <p:nvPr/>
        </p:nvSpPr>
        <p:spPr bwMode="auto">
          <a:xfrm>
            <a:off x="8858291" y="2251905"/>
            <a:ext cx="2343778" cy="1368333"/>
          </a:xfrm>
          <a:prstGeom prst="cloud">
            <a:avLst/>
          </a:prstGeom>
          <a:solidFill>
            <a:schemeClr val="bg1"/>
          </a:solidFill>
          <a:ln>
            <a:solidFill>
              <a:schemeClr val="accent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r" defTabSz="914099"/>
            <a:r>
              <a:rPr lang="en-US" sz="2400" dirty="0" smtClean="0">
                <a:solidFill>
                  <a:schemeClr val="tx1"/>
                </a:solidFill>
              </a:rPr>
              <a:t>Internet</a:t>
            </a:r>
          </a:p>
        </p:txBody>
      </p:sp>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569029" y="3146707"/>
            <a:ext cx="1636811" cy="1745180"/>
          </a:xfrm>
          <a:prstGeom prst="rect">
            <a:avLst/>
          </a:prstGeom>
        </p:spPr>
      </p:pic>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597859" y="5548037"/>
            <a:ext cx="1636811" cy="1745180"/>
          </a:xfrm>
          <a:prstGeom prst="rect">
            <a:avLst/>
          </a:prstGeom>
        </p:spPr>
      </p:pic>
    </p:spTree>
    <p:extLst>
      <p:ext uri="{BB962C8B-B14F-4D97-AF65-F5344CB8AC3E}">
        <p14:creationId xmlns:p14="http://schemas.microsoft.com/office/powerpoint/2010/main" val="6552022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Another Web Node</a:t>
            </a:r>
            <a:endParaRPr lang="en-US" dirty="0"/>
          </a:p>
        </p:txBody>
      </p:sp>
      <p:sp>
        <p:nvSpPr>
          <p:cNvPr id="3" name="Subtitle 2"/>
          <p:cNvSpPr>
            <a:spLocks noGrp="1"/>
          </p:cNvSpPr>
          <p:nvPr>
            <p:ph type="subTitle" idx="1"/>
          </p:nvPr>
        </p:nvSpPr>
        <p:spPr/>
        <p:txBody>
          <a:bodyPr/>
          <a:lstStyle/>
          <a:p>
            <a:pPr marL="609585" indent="-609585">
              <a:lnSpc>
                <a:spcPct val="120000"/>
              </a:lnSpc>
              <a:buFont typeface="Wingdings" charset="2"/>
              <a:buChar char="q"/>
            </a:pPr>
            <a:r>
              <a:rPr lang="en-US" dirty="0" smtClean="0"/>
              <a:t>Bootstrap a new node</a:t>
            </a:r>
          </a:p>
          <a:p>
            <a:pPr marL="609585" indent="-609585">
              <a:lnSpc>
                <a:spcPct val="120000"/>
              </a:lnSpc>
              <a:buFont typeface="Wingdings" charset="2"/>
              <a:buChar char="q"/>
            </a:pPr>
            <a:r>
              <a:rPr lang="en-US" dirty="0"/>
              <a:t>Update the run list of the new node to include the </a:t>
            </a:r>
            <a:r>
              <a:rPr lang="en-US" dirty="0" smtClean="0"/>
              <a:t>web server </a:t>
            </a:r>
            <a:r>
              <a:rPr lang="en-US" dirty="0"/>
              <a:t>cookbook</a:t>
            </a:r>
          </a:p>
          <a:p>
            <a:pPr marL="609585" indent="-609585">
              <a:lnSpc>
                <a:spcPct val="120000"/>
              </a:lnSpc>
              <a:buFont typeface="Wingdings" charset="2"/>
              <a:buChar char="q"/>
            </a:pPr>
            <a:r>
              <a:rPr lang="en-US" dirty="0"/>
              <a:t>Run chef-client on that system</a:t>
            </a:r>
          </a:p>
          <a:p>
            <a:pPr marL="609585" indent="-609585">
              <a:lnSpc>
                <a:spcPct val="120000"/>
              </a:lnSpc>
              <a:buFont typeface="Wingdings" charset="2"/>
              <a:buChar char="q"/>
            </a:pPr>
            <a:r>
              <a:rPr lang="en-US" dirty="0" smtClean="0"/>
              <a:t>Verify </a:t>
            </a:r>
            <a:r>
              <a:rPr lang="en-US" dirty="0"/>
              <a:t>that </a:t>
            </a:r>
            <a:r>
              <a:rPr lang="en-US" dirty="0" smtClean="0"/>
              <a:t>the node's web server is functional </a:t>
            </a:r>
            <a:endParaRPr lang="en-US" dirty="0"/>
          </a:p>
          <a:p>
            <a:pPr>
              <a:lnSpc>
                <a:spcPct val="120000"/>
              </a:lnSpc>
            </a:pPr>
            <a:endParaRPr lang="en-US" dirty="0"/>
          </a:p>
        </p:txBody>
      </p:sp>
      <p:sp>
        <p:nvSpPr>
          <p:cNvPr id="4" name="Footer Placeholder 3"/>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4</a:t>
            </a:fld>
            <a:endParaRPr lang="en-US" dirty="0"/>
          </a:p>
        </p:txBody>
      </p:sp>
    </p:spTree>
    <p:extLst>
      <p:ext uri="{BB962C8B-B14F-4D97-AF65-F5344CB8AC3E}">
        <p14:creationId xmlns:p14="http://schemas.microsoft.com/office/powerpoint/2010/main" val="1078842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sz="2200" dirty="0" smtClean="0">
                <a:latin typeface="Courier New" panose="02070309020205020404" pitchFamily="49" charset="0"/>
                <a:cs typeface="Courier New" panose="02070309020205020404" pitchFamily="49" charset="0"/>
              </a:rPr>
              <a:t>Connecting </a:t>
            </a:r>
            <a:r>
              <a:rPr lang="en-US" sz="2200" dirty="0">
                <a:latin typeface="Courier New" panose="02070309020205020404" pitchFamily="49" charset="0"/>
                <a:cs typeface="Courier New" panose="02070309020205020404" pitchFamily="49" charset="0"/>
              </a:rPr>
              <a:t>to ec2-54-210-86-164.compute-1.amazonaws.com</a:t>
            </a:r>
          </a:p>
          <a:p>
            <a:r>
              <a:rPr lang="en-US" sz="2200" dirty="0">
                <a:latin typeface="Courier New" panose="02070309020205020404" pitchFamily="49" charset="0"/>
                <a:cs typeface="Courier New" panose="02070309020205020404" pitchFamily="49" charset="0"/>
              </a:rPr>
              <a:t>ec2-54-210-86-164.compute-1.amazonaws.com Starting first Chef Client run...</a:t>
            </a:r>
          </a:p>
          <a:p>
            <a:r>
              <a:rPr lang="en-US" sz="2200" dirty="0">
                <a:latin typeface="Courier New" panose="02070309020205020404" pitchFamily="49" charset="0"/>
                <a:cs typeface="Courier New" panose="02070309020205020404" pitchFamily="49" charset="0"/>
              </a:rPr>
              <a:t>ec2-54-210-86-164.compute-1.amazonaws.com Starting Chef Client, version 12.3.0</a:t>
            </a:r>
          </a:p>
          <a:p>
            <a:r>
              <a:rPr lang="en-US" sz="2200" dirty="0">
                <a:latin typeface="Courier New" panose="02070309020205020404" pitchFamily="49" charset="0"/>
                <a:cs typeface="Courier New" panose="02070309020205020404" pitchFamily="49" charset="0"/>
              </a:rPr>
              <a:t>ec2-54-210-86-164.compute-1.amazonaws.com resolving cookbooks for run list: []</a:t>
            </a:r>
          </a:p>
          <a:p>
            <a:r>
              <a:rPr lang="en-US" sz="2200" dirty="0">
                <a:latin typeface="Courier New" panose="02070309020205020404" pitchFamily="49" charset="0"/>
                <a:cs typeface="Courier New" panose="02070309020205020404" pitchFamily="49" charset="0"/>
              </a:rPr>
              <a:t>ec2-54-210-86-164.compute-1.amazonaws.com Synchronizing Cookbooks:</a:t>
            </a:r>
          </a:p>
          <a:p>
            <a:r>
              <a:rPr lang="en-US" sz="2200" dirty="0">
                <a:latin typeface="Courier New" panose="02070309020205020404" pitchFamily="49" charset="0"/>
                <a:cs typeface="Courier New" panose="02070309020205020404" pitchFamily="49" charset="0"/>
              </a:rPr>
              <a:t>ec2-54-210-86-164.compute-1.amazonaws.com Compiling Cookbooks...</a:t>
            </a:r>
          </a:p>
          <a:p>
            <a:r>
              <a:rPr lang="en-US" sz="2200" dirty="0">
                <a:latin typeface="Courier New" panose="02070309020205020404" pitchFamily="49" charset="0"/>
                <a:cs typeface="Courier New" panose="02070309020205020404" pitchFamily="49" charset="0"/>
              </a:rPr>
              <a:t>ec2-54-210-86-164.compute-1.amazonaws.com </a:t>
            </a:r>
            <a:r>
              <a:rPr lang="en-US" sz="2200" dirty="0" smtClean="0">
                <a:latin typeface="Courier New" panose="02070309020205020404" pitchFamily="49" charset="0"/>
                <a:cs typeface="Courier New" panose="02070309020205020404" pitchFamily="49" charset="0"/>
              </a:rPr>
              <a:t>[</a:t>
            </a:r>
            <a:r>
              <a:rPr lang="is-IS" sz="2200" dirty="0" smtClean="0">
                <a:latin typeface="Courier New" panose="02070309020205020404" pitchFamily="49" charset="0"/>
                <a:cs typeface="Courier New" panose="02070309020205020404" pitchFamily="49" charset="0"/>
              </a:rPr>
              <a:t>2016</a:t>
            </a:r>
            <a:r>
              <a:rPr lang="en-US" sz="2200" dirty="0" smtClean="0">
                <a:latin typeface="Courier New" panose="02070309020205020404" pitchFamily="49" charset="0"/>
                <a:cs typeface="Courier New" panose="02070309020205020404" pitchFamily="49" charset="0"/>
              </a:rPr>
              <a:t>-09-16T17:36:14+00:00</a:t>
            </a:r>
            <a:r>
              <a:rPr lang="en-US" sz="2200" dirty="0">
                <a:latin typeface="Courier New" panose="02070309020205020404" pitchFamily="49" charset="0"/>
                <a:cs typeface="Courier New" panose="02070309020205020404" pitchFamily="49" charset="0"/>
              </a:rPr>
              <a:t>] WARN: Node node3 has an empty run list.</a:t>
            </a:r>
          </a:p>
          <a:p>
            <a:r>
              <a:rPr lang="en-US" sz="2200" dirty="0">
                <a:latin typeface="Courier New" panose="02070309020205020404" pitchFamily="49" charset="0"/>
                <a:cs typeface="Courier New" panose="02070309020205020404" pitchFamily="49" charset="0"/>
              </a:rPr>
              <a:t>ec2-54-210-86-164.compute-1.amazonaws.com Converging 0 resources</a:t>
            </a:r>
          </a:p>
          <a:p>
            <a:r>
              <a:rPr lang="en-US" sz="2200" dirty="0">
                <a:latin typeface="Courier New" panose="02070309020205020404" pitchFamily="49" charset="0"/>
                <a:cs typeface="Courier New" panose="02070309020205020404" pitchFamily="49" charset="0"/>
              </a:rPr>
              <a:t>ec2-54-210-86-164.compute-1.amazonaws.com</a:t>
            </a:r>
          </a:p>
          <a:p>
            <a:r>
              <a:rPr lang="en-US" sz="2200" dirty="0">
                <a:latin typeface="Courier New" panose="02070309020205020404" pitchFamily="49" charset="0"/>
                <a:cs typeface="Courier New" panose="02070309020205020404" pitchFamily="49" charset="0"/>
              </a:rPr>
              <a:t>ec2-54-210-86-164.compute-1.amazonaws.com Running handlers:</a:t>
            </a:r>
          </a:p>
          <a:p>
            <a:r>
              <a:rPr lang="en-US" sz="2200" dirty="0">
                <a:latin typeface="Courier New" panose="02070309020205020404" pitchFamily="49" charset="0"/>
                <a:cs typeface="Courier New" panose="02070309020205020404" pitchFamily="49" charset="0"/>
              </a:rPr>
              <a:t>ec2-54-210-86-164.compute-1.amazonaws.com Running handlers complete</a:t>
            </a:r>
          </a:p>
          <a:p>
            <a:r>
              <a:rPr lang="en-US" sz="2200" dirty="0">
                <a:latin typeface="Courier New" panose="02070309020205020404" pitchFamily="49" charset="0"/>
                <a:cs typeface="Courier New" panose="02070309020205020404" pitchFamily="49" charset="0"/>
              </a:rPr>
              <a:t>ec2-54-210-86-164.compute-1.amazonaws.com Chef Client finished, 0/0 resources updated </a:t>
            </a:r>
            <a:r>
              <a:rPr lang="en-US" sz="2200" dirty="0" smtClean="0">
                <a:latin typeface="Courier New" panose="02070309020205020404" pitchFamily="49" charset="0"/>
                <a:cs typeface="Courier New" panose="02070309020205020404" pitchFamily="49" charset="0"/>
              </a:rPr>
              <a:t>in</a:t>
            </a:r>
            <a:endParaRPr lang="en-US" sz="2200" dirty="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p:txBody>
          <a:bodyPr/>
          <a:lstStyle/>
          <a:p>
            <a:r>
              <a:rPr lang="en-US" dirty="0" smtClean="0"/>
              <a:t>Lab: Bootstrap the New Node</a:t>
            </a:r>
            <a:endParaRPr lang="en-US" dirty="0"/>
          </a:p>
        </p:txBody>
      </p:sp>
      <p:sp>
        <p:nvSpPr>
          <p:cNvPr id="4" name="Text Placeholder 3"/>
          <p:cNvSpPr>
            <a:spLocks noGrp="1"/>
          </p:cNvSpPr>
          <p:nvPr>
            <p:ph type="body" sz="quarter" idx="11"/>
          </p:nvPr>
        </p:nvSpPr>
        <p:spPr/>
        <p:txBody>
          <a:bodyPr/>
          <a:lstStyle/>
          <a:p>
            <a:r>
              <a:rPr lang="en-US" sz="3200" dirty="0">
                <a:latin typeface="Courier New" panose="02070309020205020404" pitchFamily="49" charset="0"/>
                <a:cs typeface="Courier New" panose="02070309020205020404" pitchFamily="49" charset="0"/>
              </a:rPr>
              <a:t>$ knife bootstrap FQDN -x USER -P </a:t>
            </a:r>
            <a:r>
              <a:rPr lang="en-US" sz="3200" dirty="0" smtClean="0">
                <a:latin typeface="Courier New" panose="02070309020205020404" pitchFamily="49" charset="0"/>
                <a:cs typeface="Courier New" panose="02070309020205020404" pitchFamily="49" charset="0"/>
              </a:rPr>
              <a:t>PWD -</a:t>
            </a:r>
            <a:r>
              <a:rPr lang="en-US" sz="3200" dirty="0">
                <a:latin typeface="Courier New" panose="02070309020205020404" pitchFamily="49" charset="0"/>
                <a:cs typeface="Courier New" panose="02070309020205020404" pitchFamily="49" charset="0"/>
              </a:rPr>
              <a:t>-</a:t>
            </a:r>
            <a:r>
              <a:rPr lang="en-US" sz="3200" dirty="0" err="1">
                <a:latin typeface="Courier New" panose="02070309020205020404" pitchFamily="49" charset="0"/>
                <a:cs typeface="Courier New" panose="02070309020205020404" pitchFamily="49" charset="0"/>
              </a:rPr>
              <a:t>sudo</a:t>
            </a:r>
            <a:r>
              <a:rPr lang="en-US" sz="3200" dirty="0">
                <a:latin typeface="Courier New" panose="02070309020205020404" pitchFamily="49" charset="0"/>
                <a:cs typeface="Courier New" panose="02070309020205020404" pitchFamily="49" charset="0"/>
              </a:rPr>
              <a:t> -N </a:t>
            </a:r>
            <a:r>
              <a:rPr lang="en-US" sz="3200" dirty="0" smtClean="0">
                <a:latin typeface="Courier New" panose="02070309020205020404" pitchFamily="49" charset="0"/>
                <a:cs typeface="Courier New" panose="02070309020205020404" pitchFamily="49" charset="0"/>
              </a:rPr>
              <a:t>node3</a:t>
            </a:r>
            <a:endParaRPr lang="en-US" sz="3200"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5</a:t>
            </a:fld>
            <a:endParaRPr lang="en-US" dirty="0"/>
          </a:p>
        </p:txBody>
      </p:sp>
    </p:spTree>
    <p:extLst>
      <p:ext uri="{BB962C8B-B14F-4D97-AF65-F5344CB8AC3E}">
        <p14:creationId xmlns:p14="http://schemas.microsoft.com/office/powerpoint/2010/main" val="11194356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latin typeface="Courier New" panose="02070309020205020404" pitchFamily="49" charset="0"/>
                <a:cs typeface="Courier New" panose="02070309020205020404" pitchFamily="49" charset="0"/>
              </a:rPr>
              <a:t>Node Name:   node3</a:t>
            </a:r>
          </a:p>
          <a:p>
            <a:r>
              <a:rPr lang="en-US" dirty="0">
                <a:latin typeface="Courier New" panose="02070309020205020404" pitchFamily="49" charset="0"/>
                <a:cs typeface="Courier New" panose="02070309020205020404" pitchFamily="49" charset="0"/>
              </a:rPr>
              <a:t>Environment: _default</a:t>
            </a:r>
          </a:p>
          <a:p>
            <a:r>
              <a:rPr lang="en-US" dirty="0">
                <a:latin typeface="Courier New" panose="02070309020205020404" pitchFamily="49" charset="0"/>
                <a:cs typeface="Courier New" panose="02070309020205020404" pitchFamily="49" charset="0"/>
              </a:rPr>
              <a:t>FQDN:        ip-172-31-0-127.ec2.internal</a:t>
            </a:r>
          </a:p>
          <a:p>
            <a:r>
              <a:rPr lang="en-US" dirty="0">
                <a:latin typeface="Courier New" panose="02070309020205020404" pitchFamily="49" charset="0"/>
                <a:cs typeface="Courier New" panose="02070309020205020404" pitchFamily="49" charset="0"/>
              </a:rPr>
              <a:t>IP:          54.210.86.164</a:t>
            </a:r>
          </a:p>
          <a:p>
            <a:r>
              <a:rPr lang="en-US" dirty="0">
                <a:latin typeface="Courier New" panose="02070309020205020404" pitchFamily="49" charset="0"/>
                <a:cs typeface="Courier New" panose="02070309020205020404" pitchFamily="49" charset="0"/>
              </a:rPr>
              <a:t>Run List:</a:t>
            </a:r>
          </a:p>
          <a:p>
            <a:r>
              <a:rPr lang="en-US" dirty="0">
                <a:latin typeface="Courier New" panose="02070309020205020404" pitchFamily="49" charset="0"/>
                <a:cs typeface="Courier New" panose="02070309020205020404" pitchFamily="49" charset="0"/>
              </a:rPr>
              <a:t>Roles:</a:t>
            </a:r>
          </a:p>
          <a:p>
            <a:r>
              <a:rPr lang="en-US" dirty="0">
                <a:latin typeface="Courier New" panose="02070309020205020404" pitchFamily="49" charset="0"/>
                <a:cs typeface="Courier New" panose="02070309020205020404" pitchFamily="49" charset="0"/>
              </a:rPr>
              <a:t>Recipes:</a:t>
            </a:r>
          </a:p>
          <a:p>
            <a:r>
              <a:rPr lang="en-US" dirty="0">
                <a:latin typeface="Courier New" panose="02070309020205020404" pitchFamily="49" charset="0"/>
                <a:cs typeface="Courier New" panose="02070309020205020404" pitchFamily="49" charset="0"/>
              </a:rPr>
              <a:t>Platform:    centos 6.6</a:t>
            </a:r>
          </a:p>
          <a:p>
            <a:r>
              <a:rPr lang="en-US" dirty="0">
                <a:latin typeface="Courier New" panose="02070309020205020404" pitchFamily="49" charset="0"/>
                <a:cs typeface="Courier New" panose="02070309020205020404" pitchFamily="49" charset="0"/>
              </a:rPr>
              <a:t>Tags:</a:t>
            </a:r>
          </a:p>
        </p:txBody>
      </p:sp>
      <p:sp>
        <p:nvSpPr>
          <p:cNvPr id="3" name="Title 2"/>
          <p:cNvSpPr>
            <a:spLocks noGrp="1"/>
          </p:cNvSpPr>
          <p:nvPr>
            <p:ph type="title"/>
          </p:nvPr>
        </p:nvSpPr>
        <p:spPr/>
        <p:txBody>
          <a:bodyPr/>
          <a:lstStyle/>
          <a:p>
            <a:r>
              <a:rPr lang="en-US" dirty="0"/>
              <a:t>Lab: </a:t>
            </a:r>
            <a:r>
              <a:rPr lang="en-US" dirty="0" smtClean="0"/>
              <a:t>Verify the </a:t>
            </a:r>
            <a:r>
              <a:rPr lang="en-US" dirty="0"/>
              <a:t>New Node</a:t>
            </a:r>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knife node show node3</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6</a:t>
            </a:fld>
            <a:endParaRPr lang="en-US" dirty="0"/>
          </a:p>
        </p:txBody>
      </p:sp>
    </p:spTree>
    <p:extLst>
      <p:ext uri="{BB962C8B-B14F-4D97-AF65-F5344CB8AC3E}">
        <p14:creationId xmlns:p14="http://schemas.microsoft.com/office/powerpoint/2010/main" val="7612248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latin typeface="Courier New" panose="02070309020205020404" pitchFamily="49" charset="0"/>
                <a:cs typeface="Courier New" panose="02070309020205020404" pitchFamily="49" charset="0"/>
              </a:rPr>
              <a:t>node3:</a:t>
            </a:r>
          </a:p>
          <a:p>
            <a:r>
              <a:rPr lang="en-US" dirty="0">
                <a:latin typeface="Courier New" panose="02070309020205020404" pitchFamily="49" charset="0"/>
                <a:cs typeface="Courier New" panose="02070309020205020404" pitchFamily="49" charset="0"/>
              </a:rPr>
              <a:t>  run_list: recipe[apache]</a:t>
            </a:r>
          </a:p>
        </p:txBody>
      </p:sp>
      <p:sp>
        <p:nvSpPr>
          <p:cNvPr id="3" name="Title 2"/>
          <p:cNvSpPr>
            <a:spLocks noGrp="1"/>
          </p:cNvSpPr>
          <p:nvPr>
            <p:ph type="title"/>
          </p:nvPr>
        </p:nvSpPr>
        <p:spPr/>
        <p:txBody>
          <a:bodyPr/>
          <a:lstStyle/>
          <a:p>
            <a:r>
              <a:rPr lang="en-US" dirty="0"/>
              <a:t>Lab: </a:t>
            </a:r>
            <a:r>
              <a:rPr lang="en-US" dirty="0" smtClean="0"/>
              <a:t>Set the Run List</a:t>
            </a:r>
            <a:endParaRPr lang="en-US" dirty="0"/>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knife node </a:t>
            </a:r>
            <a:r>
              <a:rPr lang="en-US" dirty="0" err="1" smtClean="0">
                <a:latin typeface="Courier New" panose="02070309020205020404" pitchFamily="49" charset="0"/>
                <a:cs typeface="Courier New" panose="02070309020205020404" pitchFamily="49" charset="0"/>
              </a:rPr>
              <a:t>run_list</a:t>
            </a:r>
            <a:r>
              <a:rPr lang="en-US" dirty="0" smtClean="0">
                <a:latin typeface="Courier New" panose="02070309020205020404" pitchFamily="49" charset="0"/>
                <a:cs typeface="Courier New" panose="02070309020205020404" pitchFamily="49" charset="0"/>
              </a:rPr>
              <a:t> add node3 "recipe[apache]"</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7</a:t>
            </a:fld>
            <a:endParaRPr lang="en-US" dirty="0"/>
          </a:p>
        </p:txBody>
      </p:sp>
    </p:spTree>
    <p:extLst>
      <p:ext uri="{BB962C8B-B14F-4D97-AF65-F5344CB8AC3E}">
        <p14:creationId xmlns:p14="http://schemas.microsoft.com/office/powerpoint/2010/main" val="1527674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sz="2000" dirty="0">
                <a:latin typeface="Courier New" panose="02070309020205020404" pitchFamily="49" charset="0"/>
                <a:cs typeface="Courier New" panose="02070309020205020404" pitchFamily="49" charset="0"/>
              </a:rPr>
              <a:t>ec2-54-175-46-24.compute-1.amazonaws.com  Starting Chef Client, version 12.3.0</a:t>
            </a:r>
          </a:p>
          <a:p>
            <a:r>
              <a:rPr lang="en-US" sz="2000" dirty="0">
                <a:latin typeface="Courier New" panose="02070309020205020404" pitchFamily="49" charset="0"/>
                <a:cs typeface="Courier New" panose="02070309020205020404" pitchFamily="49" charset="0"/>
              </a:rPr>
              <a:t>ec2-54-210-192-12.compute-1.amazonaws.com Starting Chef Client, version 12.3.0</a:t>
            </a:r>
          </a:p>
          <a:p>
            <a:r>
              <a:rPr lang="en-US" sz="2000" dirty="0">
                <a:latin typeface="Courier New" panose="02070309020205020404" pitchFamily="49" charset="0"/>
                <a:cs typeface="Courier New" panose="02070309020205020404" pitchFamily="49" charset="0"/>
              </a:rPr>
              <a:t>ec2-54-210-86-164.compute-1.amazonaws.com Starting Chef Client, version 12.3.0</a:t>
            </a:r>
          </a:p>
          <a:p>
            <a:r>
              <a:rPr lang="en-US" sz="2000" dirty="0">
                <a:latin typeface="Courier New" panose="02070309020205020404" pitchFamily="49" charset="0"/>
                <a:cs typeface="Courier New" panose="02070309020205020404" pitchFamily="49" charset="0"/>
              </a:rPr>
              <a:t>ec2-54-175-46-24.compute-1.amazonaws.com  resolving cookbooks for run list: ["apache"]</a:t>
            </a:r>
          </a:p>
          <a:p>
            <a:r>
              <a:rPr lang="en-US" sz="2000" dirty="0">
                <a:latin typeface="Courier New" panose="02070309020205020404" pitchFamily="49" charset="0"/>
                <a:cs typeface="Courier New" panose="02070309020205020404" pitchFamily="49" charset="0"/>
              </a:rPr>
              <a:t>ec2-54-210-86-164.compute-1.amazonaws.com resolving cookbooks for run list: ["apache"]</a:t>
            </a:r>
          </a:p>
          <a:p>
            <a:r>
              <a:rPr lang="en-US" sz="2000" dirty="0">
                <a:latin typeface="Courier New" panose="02070309020205020404" pitchFamily="49" charset="0"/>
                <a:cs typeface="Courier New" panose="02070309020205020404" pitchFamily="49" charset="0"/>
              </a:rPr>
              <a:t>ec2-54-210-86-164.compute-1.amazonaws.com Synchronizing Cookbooks:</a:t>
            </a:r>
          </a:p>
          <a:p>
            <a:r>
              <a:rPr lang="en-US" sz="2000" dirty="0">
                <a:latin typeface="Courier New" panose="02070309020205020404" pitchFamily="49" charset="0"/>
                <a:cs typeface="Courier New" panose="02070309020205020404" pitchFamily="49" charset="0"/>
              </a:rPr>
              <a:t>ec2-54-210-192-12.compute-1.amazonaws.com resolving cookbooks for run list: ["</a:t>
            </a:r>
            <a:r>
              <a:rPr lang="en-US" sz="2000" dirty="0" err="1">
                <a:latin typeface="Courier New" panose="02070309020205020404" pitchFamily="49" charset="0"/>
                <a:cs typeface="Courier New" panose="02070309020205020404" pitchFamily="49" charset="0"/>
              </a:rPr>
              <a:t>myhaproxy</a:t>
            </a:r>
            <a:r>
              <a:rPr lang="en-US" sz="2000" dirty="0">
                <a:latin typeface="Courier New" panose="02070309020205020404" pitchFamily="49" charset="0"/>
                <a:cs typeface="Courier New" panose="02070309020205020404" pitchFamily="49" charset="0"/>
              </a:rPr>
              <a:t>"]</a:t>
            </a:r>
          </a:p>
          <a:p>
            <a:r>
              <a:rPr lang="en-US" sz="2000" dirty="0">
                <a:latin typeface="Courier New" panose="02070309020205020404" pitchFamily="49" charset="0"/>
                <a:cs typeface="Courier New" panose="02070309020205020404" pitchFamily="49" charset="0"/>
              </a:rPr>
              <a:t>ec2-54-175-46-24.compute-1.amazonaws.com  Synchronizing Cookbooks:</a:t>
            </a:r>
          </a:p>
          <a:p>
            <a:r>
              <a:rPr lang="en-US" sz="2000" dirty="0">
                <a:latin typeface="Courier New" panose="02070309020205020404" pitchFamily="49" charset="0"/>
                <a:cs typeface="Courier New" panose="02070309020205020404" pitchFamily="49" charset="0"/>
              </a:rPr>
              <a:t>ec2-54-175-46-24.compute-1.amazonaws.com    - apache</a:t>
            </a:r>
          </a:p>
          <a:p>
            <a:r>
              <a:rPr lang="en-US" sz="2000" dirty="0">
                <a:latin typeface="Courier New" panose="02070309020205020404" pitchFamily="49" charset="0"/>
                <a:cs typeface="Courier New" panose="02070309020205020404" pitchFamily="49" charset="0"/>
              </a:rPr>
              <a:t>ec2-54-175-46-24.compute-1.amazonaws.com  Compiling Cookbooks...</a:t>
            </a:r>
          </a:p>
          <a:p>
            <a:r>
              <a:rPr lang="en-US" sz="2000" dirty="0">
                <a:latin typeface="Courier New" panose="02070309020205020404" pitchFamily="49" charset="0"/>
                <a:cs typeface="Courier New" panose="02070309020205020404" pitchFamily="49" charset="0"/>
              </a:rPr>
              <a:t>ec2-54-175-46-24.compute-1.amazonaws.com  Converging 3 resources</a:t>
            </a:r>
          </a:p>
          <a:p>
            <a:r>
              <a:rPr lang="en-US" sz="2000" dirty="0">
                <a:latin typeface="Courier New" panose="02070309020205020404" pitchFamily="49" charset="0"/>
                <a:cs typeface="Courier New" panose="02070309020205020404" pitchFamily="49" charset="0"/>
              </a:rPr>
              <a:t>ec2-54-175-46-24.compute-1.amazonaws.com  Recipe: apache::</a:t>
            </a:r>
            <a:r>
              <a:rPr lang="en-US" sz="2000" dirty="0" smtClean="0">
                <a:latin typeface="Courier New" panose="02070309020205020404" pitchFamily="49" charset="0"/>
                <a:cs typeface="Courier New" panose="02070309020205020404" pitchFamily="49" charset="0"/>
              </a:rPr>
              <a:t>server</a:t>
            </a:r>
            <a:endParaRPr lang="en-US" sz="2000" dirty="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a:xfrm>
            <a:off x="609600" y="270933"/>
            <a:ext cx="14935200" cy="827577"/>
          </a:xfrm>
        </p:spPr>
        <p:txBody>
          <a:bodyPr/>
          <a:lstStyle/>
          <a:p>
            <a:r>
              <a:rPr lang="en-US" dirty="0" smtClean="0"/>
              <a:t>Lab: Converge the Run List </a:t>
            </a:r>
            <a:endParaRPr lang="en-US" dirty="0"/>
          </a:p>
        </p:txBody>
      </p:sp>
      <p:sp>
        <p:nvSpPr>
          <p:cNvPr id="4" name="Text Placeholder 3"/>
          <p:cNvSpPr>
            <a:spLocks noGrp="1"/>
          </p:cNvSpPr>
          <p:nvPr>
            <p:ph type="body" sz="quarter" idx="11"/>
          </p:nvPr>
        </p:nvSpPr>
        <p:spPr/>
        <p:txBody>
          <a:bodyPr/>
          <a:lstStyle/>
          <a:p>
            <a:r>
              <a:rPr lang="en-US" sz="3200" dirty="0" smtClean="0">
                <a:latin typeface="Courier New" panose="02070309020205020404" pitchFamily="49" charset="0"/>
                <a:cs typeface="Courier New" panose="02070309020205020404" pitchFamily="49" charset="0"/>
              </a:rPr>
              <a:t>$ knife </a:t>
            </a:r>
            <a:r>
              <a:rPr lang="en-US" sz="3200" dirty="0" err="1" smtClean="0">
                <a:latin typeface="Courier New" panose="02070309020205020404" pitchFamily="49" charset="0"/>
                <a:cs typeface="Courier New" panose="02070309020205020404" pitchFamily="49" charset="0"/>
              </a:rPr>
              <a:t>ssh</a:t>
            </a:r>
            <a:r>
              <a:rPr lang="en-US" sz="3200" dirty="0">
                <a:latin typeface="Courier New" panose="02070309020205020404" pitchFamily="49" charset="0"/>
                <a:cs typeface="Courier New" panose="02070309020205020404" pitchFamily="49" charset="0"/>
              </a:rPr>
              <a:t> </a:t>
            </a:r>
            <a:r>
              <a:rPr lang="en-US" sz="3200" dirty="0" smtClean="0">
                <a:latin typeface="Courier New" panose="02070309020205020404" pitchFamily="49" charset="0"/>
                <a:cs typeface="Courier New" panose="02070309020205020404" pitchFamily="49" charset="0"/>
              </a:rPr>
              <a:t>"*:*" -x USERNAME -P PWD "</a:t>
            </a:r>
            <a:r>
              <a:rPr lang="en-US" sz="3200" dirty="0" err="1" smtClean="0">
                <a:latin typeface="Courier New" panose="02070309020205020404" pitchFamily="49" charset="0"/>
                <a:cs typeface="Courier New" panose="02070309020205020404" pitchFamily="49" charset="0"/>
              </a:rPr>
              <a:t>sudo</a:t>
            </a:r>
            <a:r>
              <a:rPr lang="en-US" sz="3200" dirty="0" smtClean="0">
                <a:latin typeface="Courier New" panose="02070309020205020404" pitchFamily="49" charset="0"/>
                <a:cs typeface="Courier New" panose="02070309020205020404" pitchFamily="49" charset="0"/>
              </a:rPr>
              <a:t> chef-client"</a:t>
            </a:r>
            <a:endParaRPr lang="en-US" sz="3200"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8</a:t>
            </a:fld>
            <a:endParaRPr lang="en-US" dirty="0"/>
          </a:p>
        </p:txBody>
      </p:sp>
    </p:spTree>
    <p:extLst>
      <p:ext uri="{BB962C8B-B14F-4D97-AF65-F5344CB8AC3E}">
        <p14:creationId xmlns:p14="http://schemas.microsoft.com/office/powerpoint/2010/main" val="1015754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9</a:t>
            </a:fld>
            <a:endParaRPr lang="en-US" dirty="0"/>
          </a:p>
        </p:txBody>
      </p:sp>
      <p:sp>
        <p:nvSpPr>
          <p:cNvPr id="5" name="Title 2"/>
          <p:cNvSpPr>
            <a:spLocks noGrp="1"/>
          </p:cNvSpPr>
          <p:nvPr>
            <p:ph type="title"/>
          </p:nvPr>
        </p:nvSpPr>
        <p:spPr>
          <a:xfrm>
            <a:off x="609600" y="270933"/>
            <a:ext cx="14935200" cy="827577"/>
          </a:xfrm>
        </p:spPr>
        <p:txBody>
          <a:bodyPr/>
          <a:lstStyle/>
          <a:p>
            <a:r>
              <a:rPr lang="en-US" dirty="0" smtClean="0"/>
              <a:t>Verify that the New Node Serves the Page</a:t>
            </a:r>
            <a:endParaRPr lang="en-US" dirty="0"/>
          </a:p>
        </p:txBody>
      </p:sp>
      <p:pic>
        <p:nvPicPr>
          <p:cNvPr id="6" name="Picture 5"/>
          <p:cNvPicPr>
            <a:picLocks noChangeAspect="1"/>
          </p:cNvPicPr>
          <p:nvPr/>
        </p:nvPicPr>
        <p:blipFill>
          <a:blip r:embed="rId3"/>
          <a:stretch>
            <a:fillRect/>
          </a:stretch>
        </p:blipFill>
        <p:spPr>
          <a:xfrm>
            <a:off x="2713018" y="2721935"/>
            <a:ext cx="10829964" cy="4384601"/>
          </a:xfrm>
          <a:prstGeom prst="rect">
            <a:avLst/>
          </a:prstGeom>
          <a:ln>
            <a:solidFill>
              <a:schemeClr val="accent1"/>
            </a:solidFill>
          </a:ln>
        </p:spPr>
      </p:pic>
    </p:spTree>
    <p:extLst>
      <p:ext uri="{BB962C8B-B14F-4D97-AF65-F5344CB8AC3E}">
        <p14:creationId xmlns:p14="http://schemas.microsoft.com/office/powerpoint/2010/main" val="21198023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ChefDk3.2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name="Chef-TemplateComps_v09-16x9-Light.potx" id="{078CEFDB-FA7A-4E36-9964-13EF367585CB}" vid="{8B87B0F3-7308-43D5-8388-E1B49EA026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4.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5.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6.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7.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8.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2.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3.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921749B-AEB7-461B-845F-603CABD25259}">
  <ds:schemaRefs>
    <ds:schemaRef ds:uri="http://schemas.microsoft.com/office/2006/metadata/properties"/>
    <ds:schemaRef ds:uri="7bb5d761-a2ea-4873-95f7-7a6658fb3ef0"/>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www.w3.org/XML/1998/namespace"/>
    <ds:schemaRef ds:uri="http://purl.org/dc/dcmitype/"/>
  </ds:schemaRefs>
</ds:datastoreItem>
</file>

<file path=customXml/itemProps2.xml><?xml version="1.0" encoding="utf-8"?>
<ds:datastoreItem xmlns:ds="http://schemas.openxmlformats.org/officeDocument/2006/customXml" ds:itemID="{B13EBC30-FE27-4C6A-B723-23FC2188F7DC}">
  <ds:schemaRefs>
    <ds:schemaRef ds:uri="http://schemas.microsoft.com/sharepoint/events"/>
  </ds:schemaRefs>
</ds:datastoreItem>
</file>

<file path=customXml/itemProps3.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xml><?xml version="1.0" encoding="utf-8"?>
<ds:datastoreItem xmlns:ds="http://schemas.openxmlformats.org/officeDocument/2006/customXml" ds:itemID="{5CDEB364-43EC-4510-9881-539C2A3FCE9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ChefDk3.2Template.potx</Template>
  <TotalTime>15629</TotalTime>
  <Words>1781</Words>
  <Application>Microsoft Macintosh PowerPoint</Application>
  <PresentationFormat>Custom</PresentationFormat>
  <Paragraphs>273</Paragraphs>
  <Slides>23</Slides>
  <Notes>22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23</vt:i4>
      </vt:variant>
    </vt:vector>
  </HeadingPairs>
  <TitlesOfParts>
    <vt:vector size="29" baseType="lpstr">
      <vt:lpstr>Courier New</vt:lpstr>
      <vt:lpstr>Gill Sans MT</vt:lpstr>
      <vt:lpstr>Inconsolata</vt:lpstr>
      <vt:lpstr>Wingdings</vt:lpstr>
      <vt:lpstr>Arial</vt:lpstr>
      <vt:lpstr>ChefDk3.2Template</vt:lpstr>
      <vt:lpstr>Managing Multiple Nodes</vt:lpstr>
      <vt:lpstr>Objectives</vt:lpstr>
      <vt:lpstr>Managing User Traffic</vt:lpstr>
      <vt:lpstr>Lab: Another Web Node</vt:lpstr>
      <vt:lpstr>Lab: Bootstrap the New Node</vt:lpstr>
      <vt:lpstr>Lab: Verify the New Node</vt:lpstr>
      <vt:lpstr>Lab: Set the Run List</vt:lpstr>
      <vt:lpstr>Lab: Converge the Run List </vt:lpstr>
      <vt:lpstr>Verify that the New Node Serves the Page</vt:lpstr>
      <vt:lpstr>Lab: Another Web Node</vt:lpstr>
      <vt:lpstr>Lab: Update the Load Balancer</vt:lpstr>
      <vt:lpstr>Lab: Capture Node's Public Host Name and IP</vt:lpstr>
      <vt:lpstr>Lab: Add the Other Web Server to LB </vt:lpstr>
      <vt:lpstr>Lab: Update the Version</vt:lpstr>
      <vt:lpstr>Lab: CD and Then Run berks install</vt:lpstr>
      <vt:lpstr>Lab: Upload the Cookbook to Chef Server</vt:lpstr>
      <vt:lpstr>Lab: Converge the Cookbook </vt:lpstr>
      <vt:lpstr>PowerPoint Presentation</vt:lpstr>
      <vt:lpstr>PowerPoint Presentation</vt:lpstr>
      <vt:lpstr>Lab: Update the Load Balancer</vt:lpstr>
      <vt:lpstr>Discussion</vt:lpstr>
      <vt:lpstr>Q&amp;A</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creator>sdelfante@chef.io</dc:creator>
  <cp:lastModifiedBy>Franklin Webber</cp:lastModifiedBy>
  <cp:revision>2022</cp:revision>
  <cp:lastPrinted>2015-02-07T23:49:10Z</cp:lastPrinted>
  <dcterms:created xsi:type="dcterms:W3CDTF">2012-09-13T17:36:07Z</dcterms:created>
  <dcterms:modified xsi:type="dcterms:W3CDTF">2016-02-26T23:02:32Z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